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41" r:id="rId4"/>
  </p:sldMasterIdLst>
  <p:notesMasterIdLst>
    <p:notesMasterId r:id="rId52"/>
  </p:notesMasterIdLst>
  <p:handoutMasterIdLst>
    <p:handoutMasterId r:id="rId53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</p:sldIdLst>
  <p:sldSz cx="12192000" cy="6858000"/>
  <p:notesSz cx="6797675" cy="9926638"/>
  <p:custDataLst>
    <p:tags r:id="rId54"/>
  </p:custData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515"/>
    <a:srgbClr val="C7000B"/>
    <a:srgbClr val="575756"/>
    <a:srgbClr val="FFFFFF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7491" autoAdjust="0"/>
  </p:normalViewPr>
  <p:slideViewPr>
    <p:cSldViewPr snapToGrid="0" snapToObjects="1">
      <p:cViewPr varScale="1">
        <p:scale>
          <a:sx n="54" d="100"/>
          <a:sy n="54" d="100"/>
        </p:scale>
        <p:origin x="1148" y="52"/>
      </p:cViewPr>
      <p:guideLst/>
    </p:cSldViewPr>
  </p:slideViewPr>
  <p:outlineViewPr>
    <p:cViewPr>
      <p:scale>
        <a:sx n="33" d="100"/>
        <a:sy n="33" d="100"/>
      </p:scale>
      <p:origin x="0" y="-32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9" d="100"/>
          <a:sy n="49" d="100"/>
        </p:scale>
        <p:origin x="2748" y="52"/>
      </p:cViewPr>
      <p:guideLst>
        <p:guide orient="horz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4/12/2021</a:t>
            </a:fld>
            <a:endParaRPr lang="en-US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9848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6367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4" name="备注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0737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Чтобы ограничить права доступа пользователей к устройству, предусмотрен механизм управления пользователями по уровням и установки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соответствия между уровнями пользователя и уровнями команд. После входа в устройство пользователь может использовать только команды соответствующих уровней или ниже. По умолчанию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уровень команд пользователя варьируется от 0 до 3,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 уровень пользователя - от 0 до 15. Соответствие между уровнями пользователя и уровнями команд показано в таблице.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1019129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Примечание: страница входа, режим и IP-адрес могут меняться в зависимости от устройств. Для получения более подробной информации см. документацию по продукту.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3673005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Используйте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консольный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кабель для подключения консольного порта устройства к COM-порту компьютера.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Затем запустите на компьютере терминальную программу, например </a:t>
            </a:r>
            <a:r>
              <a:rPr lang="ru-RU" u="none" dirty="0" err="1">
                <a:latin typeface="Arial" panose="020B0604020202020204" pitchFamily="34" charset="0"/>
                <a:cs typeface="Arial" panose="020B0604020202020204" pitchFamily="34" charset="0"/>
              </a:rPr>
              <a:t>PuTTY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, для входа на устройство и локального выполнения задач по начальной настройке и эксплуатации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Консольный порт представляет собой порт RJ45, который соответствует стандарту последовательного порта RS232.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COM-порты, имеющиеся на большинстве современных настольных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компьютеров, могут быть подключены к консольным портам.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Но на большинстве ноутбуков  не имеется COM-порто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Поэтому, если вы используете такой ноутбук, потребуется адаптер USB-RS232.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Функция входа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через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консольный порт включена по умолчанию и не требует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предварительной настройки.</a:t>
            </a: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9004134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Многие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терминальные программы (симуляторы терминалов)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могут инициировать консольные соединения.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PuTTY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является одним из вариантов подключения к VRP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. Если для локального доступа к VRP используется </a:t>
            </a:r>
            <a:r>
              <a:rPr lang="ru-RU" u="none" dirty="0" err="1">
                <a:latin typeface="Arial" panose="020B0604020202020204" pitchFamily="34" charset="0"/>
                <a:cs typeface="Arial" panose="020B0604020202020204" pitchFamily="34" charset="0"/>
              </a:rPr>
              <a:t>PuTTY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, необходимо установить параметры последовательного порта. На рисунке на слайде показаны примеры настроек параметров порта. Если значения параметров когда-либо менялись, необходимо восстановить значения по умолчанию.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 завершения настроек нажмите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Open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Будет установлено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соединение с VRP.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182942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умолчанию функция входа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SSH выключена на устройстве. Перед использованием функции входа в систему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SSH необходимо войти в устройство через консольный порт и сконфигурировать обязательные параметры для входа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SSH.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507223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/>
              <a:t>CLI – это интерфейс, через который пользователи могут взаимодействовать с устройством. Когда после входа пользователя в устройство отображается </a:t>
            </a:r>
            <a:r>
              <a:rPr lang="ru-RU" u="none" dirty="0"/>
              <a:t>приглашение командной строки, </a:t>
            </a:r>
            <a:r>
              <a:rPr lang="ru-RU" dirty="0"/>
              <a:t>это означает, что пользователь вошел в CLI.</a:t>
            </a:r>
          </a:p>
          <a:p>
            <a:endParaRPr lang="ru-RU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341200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7691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Каждая команда должна содержать максимум одно командное слово и может содержать несколько ключевых слов и параметров. Параметр должен состоять из имени и значения.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Командное слово, ключевые слова, имена и значения параметров в команде разделяются пробелами.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91939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4" name="备注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5855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Режим пользователя является первым режимом, отображаемым после входа в устройство. В режиме пользователя предоставляются только команды запроса и инструментальные команды.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режиме пользователя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доступен переход  только в  режим</a:t>
            </a:r>
            <a:r>
              <a:rPr lang="ru-RU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системы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Команды глобальной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конфигурации предоставляются в режиме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системы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Если в системе есть режим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конфигурации нижнего уровня, в режиме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системы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предоставляется команда для входа в него.</a:t>
            </a: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7825823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После входа в систему сначала отображается режим пользователя. Этот режим предоставляет только команды отображения запрошенной информации и инструментальные команды, такие как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ping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telnet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Он не предоставляет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доступ к  командам </a:t>
            </a:r>
            <a:r>
              <a:rPr lang="ru-RU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настройки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входа в режим системы можно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дать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system-view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 режиме пользователя. Режим системы предоставляет несколько простых команд глобальной конфигурации.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сложном сценарии конфигурации, например, когда для интерфейса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Ethernet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необходимо сконфигурировать несколько параметров, вы можете запустить команду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interface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GigabitEthernet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это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номер интерфейса). Конфигурации, выполненные в этом режиме, вступают в силу только на указанном интерфейсе GE.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613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Примечание: «ключевое слово», упомянутое в этом разделе, означает любую символьную строку, кроме строки значений параметров в команде. Значение отличается от значения ключевого слова в формате команд.</a:t>
            </a:r>
          </a:p>
        </p:txBody>
      </p:sp>
    </p:spTree>
    <p:extLst>
      <p:ext uri="{BB962C8B-B14F-4D97-AF65-F5344CB8AC3E}">
        <p14:creationId xmlns:p14="http://schemas.microsoft.com/office/powerpoint/2010/main" val="202650473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410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Раздел справки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по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командам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показан на этом слайде только как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пример </a:t>
            </a:r>
            <a:r>
              <a:rPr lang="ru-RU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, вывод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зависит от модели устройства.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386466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975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5341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48634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0484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VRP использует файловую систему для управления файлами и каталогами на устройстве. Для управления файлами и каталогами часто необходимо выполнять основные команды для запроса файлов или сведений каталогов. Такие основные команды включают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pwd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[/all]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/binary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 filename 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offset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 [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pwd отображает текущий рабочий каталог.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[</a:t>
            </a:r>
            <a:r>
              <a:rPr lang="ru-RU" b="1" baseline="0" dirty="0">
                <a:latin typeface="Arial" panose="020B0604020202020204" pitchFamily="34" charset="0"/>
                <a:cs typeface="+mn-cs"/>
              </a:rPr>
              <a:t> </a:t>
            </a:r>
            <a:r>
              <a:rPr lang="en-US" b="1" dirty="0">
                <a:latin typeface="Huawei Sans" panose="020C0503030203020204" pitchFamily="34" charset="0"/>
              </a:rPr>
              <a:t>/all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отображает информацию о файлах в текущем каталоге.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more [/binary]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offset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[ all ]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отображает содержимое текстового файла.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этом примере команда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dir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выполняется в режиме пользователя для отображения информации о файлах во флэш-памяти.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Стандартные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команды для управления каталогами включают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cd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mkdir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rmdir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cd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меняет текущий рабочий каталог.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mkdir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создает каталог. Имя каталога может содержать от 1 до 64 символов.</a:t>
            </a:r>
          </a:p>
          <a:p>
            <a:pPr lvl="1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336589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6270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rmdir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directory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удаляет каталог из файловой системы. Удаляемый каталог должен быть пустым; в противном случае его нельзя удалить с помощью этой команды.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source-filename destination-filename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копирует файл. Если целевой файл уже существует, система заменяет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целевой файл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Имя целевого файла не может быть таким же, как имя файла запуска системы. В противном случае система отобразит сообщение об ошибке.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source-filename destination-filename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перемещает файл в другой каталог. 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move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может использоваться для перемещения файлов только в рамках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одного накопителя (области памяти).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old-name new-name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переименовывает каталог или файл.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delete [/unreserved] [ /force ]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{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devicename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}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удаляет файл. Если параметр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unreserved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указан, удаленный файл перемещается в корзину. Файл в корзине может быть восстановлен с помощью команды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undelete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Однако, если параметр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unreserved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указан, файл удаляется навсегда и не подлежит восстановлению. Если параметр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указан в команде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delete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система отображает сообщение с запросом удалить файл. Однако, если указан параметр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force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система не отображает сообщение. 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Поле</a:t>
            </a:r>
            <a:r>
              <a:rPr lang="ru-RU" i="1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указывает на имя удаляемого файла, а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devicename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указывает имя накопителя (области памяти).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11599480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reset recycle-bin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devicename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навсегда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удаляет все или выбранные файлы в корзине.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filename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указывает имя файла, который будет удален навсегда, а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devicename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указывает имя носителя.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1275890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Как правило, в сети разворачивается несколько устройств, и администратору необходимо управлять всеми устройствами. Первая задача ввода в эксплуатацию устройства – это настройка системного имени. Системное имя идентифицирует устройство. Системное имя маршрутизатора серии AR по умолчанию – Huawei, а коммутатора серии S – HUAWEI. Системное имя вступает в силу сразу после настройки.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обеспечения координации с другими устройствами необходимо правильно настроить системные часы.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Системные часы = UTC (Всемирное координированное время) ± разница во времени между UTC и временем местного часового пояса. Как правило, у устройства есть настройки UTC по умолчанию и временной разницы.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установки системных часов устройства можно выполнить команду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clock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datetime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Формат даты и времени –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HH:MM:SS YYYY-MM-DD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При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выполнении команды устанавливается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UTC как системное время минус разница времени.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Вы также можете изменить UTC и системный часовой пояс для изменения системных часов.</a:t>
            </a:r>
          </a:p>
          <a:p>
            <a:pPr lvl="2"/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Команда</a:t>
            </a:r>
            <a:r>
              <a:rPr lang="ru-RU" b="1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clock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datetime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utc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HH:MM:SS YYYY-MM-DD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меняет время на UTC.</a:t>
            </a:r>
          </a:p>
          <a:p>
            <a:pPr lvl="2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clock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timezone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time-zone-name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{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add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minus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}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offset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настраивает локальный часовой пояс. UTC – это местное время плюс или минус смещение.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Если в регионе применяется летнее время, системное время настраивается в соответствии с настройками пользователя в момент начала летнего времени. VRP поддерживает функцию летнего времени.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37539068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У каждого типа пользовательского интерфейса есть соответствующий режим.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Режим пользовательского интерфейса представляет собой командную строку, предоставляемую системой для конфигурирования и управления всеми физическими и логическими интерфейсами, работающими в режиме асинхронного взаимодействия. За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счет этого осуществляется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унифицированное управление различными пользовательскими интерфейсами. Перед доступом к устройству необходимо установить параметры пользовательского интерфейса. Система поддерживает консольный интерфейс и интерфейс VTY. Консольный порт представляет собой последовательный порт, предоставляемый главной платой управления устройства.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VTY - это порт виртуальной линии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Подключение VTY устанавливается после установления соединения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Telnet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или SSH между пользовательским терминалом и устройством, что позволяет пользователю получить доступ к устройству в режиме VTY. Как правило, максимум 15 пользователей могут одновременно получить доступ к устройству в режиме VTY. Вы можете выполнить команду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user-interface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max-vty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ru-RU" i="1" dirty="0" err="1">
                <a:latin typeface="Arial" panose="020B0604020202020204" pitchFamily="34" charset="0"/>
                <a:cs typeface="Arial" panose="020B0604020202020204" pitchFamily="34" charset="0"/>
              </a:rPr>
              <a:t>umber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чтобы установить максимальное количество пользователей, которые могут одновременно получить доступ к устройству в режиме VTY. Если максимальное количество пользователей, входящих в систему, установлено как 0, ни один пользователь не может войти в устройство через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Telnet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или SSH. Команда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display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user-interface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отображает информацию о пользовательском интерфейсе.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Максимальное количество интерфейсов VTY может меняться в зависимости от типа устройства и используемой версии VRP.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20813128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Чтобы запустить IP-сервис на интерфейсе, необходимо сконфигурировать IP-адрес для интерфейса. Как правило, интерфейс требует только один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IP-адрес. При настройке IP-адреса интерфейса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выполняется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замена исходного IP-адреса.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настройки IP-адреса интерфейса можно выполнить команду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ip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address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{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mask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|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mask-length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}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В этой команде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mask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указывает на маску подсети из 32 бит, например 255.255.255.0;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mask-length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означает длину маски, например 24. Укажите любой из этих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параметров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настройке IP-адреса.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Loopback-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интерфейс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представляет собой логический интерфейс, который можно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использовать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имитации сети или IP-хоста.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Loopback-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интерфейс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является стабильным и надежным, и может также использоваться в качестве интерфейса управления при развертывании нескольких протоколов.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 настройке IP-адреса для физического интерфейса проверьте физический статус интерфейса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. Интерфейсы  на маршрутизаторах и коммутаторах </a:t>
            </a:r>
            <a:r>
              <a:rPr lang="ru-RU" u="none" dirty="0" err="1">
                <a:latin typeface="Arial" panose="020B0604020202020204" pitchFamily="34" charset="0"/>
                <a:cs typeface="Arial" panose="020B0604020202020204" pitchFamily="34" charset="0"/>
              </a:rPr>
              <a:t>Huawei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 по умолчанию включены. Если интерфейс отключен вручную (на нем сконфигурирована команда 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shutdown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), то ,чтобы включить его, выполните команду </a:t>
            </a:r>
            <a:r>
              <a:rPr lang="en-US" b="1" u="none" dirty="0">
                <a:latin typeface="Arial" panose="020B0604020202020204" pitchFamily="34" charset="0"/>
                <a:cs typeface="Arial" panose="020B0604020202020204" pitchFamily="34" charset="0"/>
              </a:rPr>
              <a:t>undo shutdown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251142622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reset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saved-configuration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удаляет конфигурации, сохраненные в файле конфигурации. Если после выполнения этой команды вы не запустите команду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startup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saved-configuration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для указания файла конфигурации для следующего запуска или команду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для сохранения текущих конфигураций, устройство использует настройки параметров по умолчанию во время инициализации системы при перезагрузке.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display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startup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отображает системное программное обеспечение для текущего и следующего запуска, программное обеспечение системы резервного копирования, файл конфигурации, файл лицензии и файл патча, а также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голосовой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файл.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startup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saved-configuration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i="1" dirty="0" err="1">
                <a:latin typeface="Arial" panose="020B0604020202020204" pitchFamily="34" charset="0"/>
                <a:cs typeface="Arial" panose="020B0604020202020204" pitchFamily="34" charset="0"/>
              </a:rPr>
              <a:t>configuration-file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настраивает файл конфигурации для следующего запуска. Параметр </a:t>
            </a:r>
            <a:r>
              <a:rPr lang="ru-RU" i="1" dirty="0" err="1">
                <a:latin typeface="Arial" panose="020B0604020202020204" pitchFamily="34" charset="0"/>
                <a:cs typeface="Arial" panose="020B0604020202020204" pitchFamily="34" charset="0"/>
              </a:rPr>
              <a:t>configuration-file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указывает имя файла конфигурации для следующего запуска.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reboot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перезагружает устройство. Перед перезагрузкой устройства предлагается сохранить конфигурации.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3402078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4582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4409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0982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592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9130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172401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некоторых устройствах после ввода команды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authentication-mode password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автоматически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 появляется </a:t>
            </a:r>
            <a:r>
              <a:rPr lang="ru-RU" i="0" u="none" dirty="0">
                <a:latin typeface="Arial" panose="020B0604020202020204" pitchFamily="34" charset="0"/>
                <a:cs typeface="Arial" panose="020B0604020202020204" pitchFamily="34" charset="0"/>
              </a:rPr>
              <a:t>приглашение настройки пароля, после которого вы можете ввести создаваемый пароль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На некоторых устройствах необходимо выполнить команду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set authentication-mode password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password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чтобы установить пароль.</a:t>
            </a:r>
          </a:p>
          <a:p>
            <a:pPr lvl="0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36006059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Чтобы сохранить конфигурации, выполните команду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По умолчанию конфигурации сохраняются в файле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vrpcfg.cfg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Можно также создать файл для сохранения конфигураций. В VRPv5 файл конфигурации по умолчанию хранится в каталоге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flash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:.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423773774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display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startup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отображает системное программное обеспечение для текущего и следующего запуска, системное программное обеспечение резервного копирования, файл конфигурации, файл лицензии и файл патча, а также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голосовой файл.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Startup system software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указывает файл VRP, используемый для текущего запуска.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Next startup system software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указывает файл VRP, который будет использоваться для следующего запуска.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Startup saved-configuration file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указывает файл конфигурации, использованный для текущего запуска системы.</a:t>
            </a:r>
          </a:p>
          <a:p>
            <a:pPr lvl="1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Next startup saved-configuration file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указывает файл конфигурации, который будет использоваться для следующего запуска.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Когда устройство запускается, оно загружает файл конфигурации из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накопителя</a:t>
            </a:r>
            <a:r>
              <a:rPr lang="ru-RU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инициализирует файл конфигурации. Если на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накопителе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нет файла конфигурации, устройство использует параметры по умолчанию для инициализации.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Команда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startup saved-configuration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configuration-file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устанавливает файл конфигурации для следующего запуска, где параметр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configuration-file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указывает на имя файла конфигурации.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13411061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242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lvl="0" indent="-2286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большинство продуктов передачи данных Huawei используют VRPv5, а несколько продуктов, такие как маршрутизаторы серии NE, используют VRPv8.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Устройство Huawei позволяет выполнять вход только одному пользователю через консольный интерфейс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единовременно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Поэтому ID пользователя консоли является фиксированным – 0.</a:t>
            </a:r>
          </a:p>
          <a:p>
            <a:pPr marL="228600" lvl="0" indent="-228600">
              <a:buFont typeface="+mj-lt"/>
              <a:buAutoNum type="arabicPeriod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Чтобы задать файл конфигурации для следующего запуска, выполните команду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startup saved-configuration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[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configuration-file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]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Значение 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configuration-file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должно содержать имя файла и его расширение.</a:t>
            </a:r>
          </a:p>
          <a:p>
            <a:pPr lvl="0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27838256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7200" y="766763"/>
            <a:ext cx="5934075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1659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968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36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12979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Конфигурационный файл представляет собой набор командных строк. Текущие конфигурации хранятся в конфигурационном файле, который сохраняет их в силе после перезагрузки устройства. Пользователи могут просматривать конфигурации в конфигурационном файле и загружать конфигурационный файл на другие устройства для осуществления </a:t>
            </a:r>
            <a:r>
              <a:rPr lang="ru-RU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массовой настройки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Патч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это тип программного обеспечения, совместимого с системным программным обеспечением. Он используется для исправления ошибок в системном программном обеспечении.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Патчи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также могут исправлять системные дефекты и оптимизировать некоторые функции в соответствии с требованиями к обслуживанию.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Чтобы управлять файлами на устройстве,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подключитесь к устройству одним из следующих способов:</a:t>
            </a:r>
          </a:p>
          <a:p>
            <a:pPr lvl="1"/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Локальное подключение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через консольный порт или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Telnet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Удаленное подключение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через FTP, TFTP или SFTP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799221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Накопители включают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в себя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SDRAM, флэш-память, NVRAM, SD-карты и USB.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SDRAM хранит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информацию о работе и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параметрах системы. Она аналогична памяти компьютера.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NVRAM </a:t>
            </a:r>
            <a:r>
              <a:rPr lang="ru-RU" sz="11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энергонезависима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Запись логов во флэш-память потребляет ресурсы ЦП и занимает много времени. Поэтому используется буферный механизм. В частности, после создания логи сначала сохраняются в буфере, а затем записываются во флэш-память после истечения времени таймера или заполнения буфера.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Флэш-память и SD-карты </a:t>
            </a:r>
            <a:r>
              <a:rPr lang="ru-RU" sz="11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энергонезависимы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Конфигурационные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файлы и системные файлы хранятся во флэш-памяти или на SD-карте. Для получения более подробной информации см. документацию по продукту.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SD-карты являются внешними носителями, используемыми для расширения памяти. USB - это интерфейс, используемый при подключении к носителю большой емкости для обновления устройств и передачи данных.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Файлы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патчей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PAF-файлы выгружаются специалистами техобслуживания и могут храниться в указанном каталоге.</a:t>
            </a:r>
          </a:p>
          <a:p>
            <a:pPr lvl="0"/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幻灯片图像占位符 5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709294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Загрузочная</a:t>
            </a:r>
            <a:r>
              <a:rPr lang="ru-RU" baseline="0" dirty="0">
                <a:latin typeface="Arial" panose="020B0604020202020204" pitchFamily="34" charset="0"/>
                <a:cs typeface="Arial" panose="020B0604020202020204" pitchFamily="34" charset="0"/>
              </a:rPr>
              <a:t> память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BootROM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представляет собой набор программ, добавленных к чипу ROM устройства.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BootROM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хранит самые важные программы ввода и вывода устройства, настройки системы, программу самопроверки при запуске и программу автоматического запуска системы.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Интерфейс запуска предоставляет информацию </a:t>
            </a:r>
            <a:r>
              <a:rPr lang="ru-RU" u="none" dirty="0">
                <a:latin typeface="Arial" panose="020B0604020202020204" pitchFamily="34" charset="0"/>
                <a:cs typeface="Arial" panose="020B0604020202020204" pitchFamily="34" charset="0"/>
              </a:rPr>
              <a:t>о текущей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программе системы, текущей версии VRP и пути загрузки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5132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500" b="1" baseline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Revision Record</a:t>
            </a:r>
            <a:endParaRPr lang="zh-CN" altLang="en-US" sz="3500" b="1" baseline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2800" kern="1200" baseline="0">
                <a:solidFill>
                  <a:srgbClr val="4D4D4D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Do Not Print this Page</a:t>
            </a:r>
            <a:endParaRPr lang="zh-CN" altLang="en-US" sz="2800" kern="1200" baseline="0">
              <a:solidFill>
                <a:srgbClr val="4D4D4D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51216563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Course Code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Product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Product Version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Course Version</a:t>
                      </a: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293528"/>
              </p:ext>
            </p:extLst>
          </p:nvPr>
        </p:nvGraphicFramePr>
        <p:xfrm>
          <a:off x="1007533" y="2529867"/>
          <a:ext cx="10464800" cy="3527425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Author/ID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Date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Reviewer/ID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New</a:t>
                      </a:r>
                      <a:r>
                        <a:rPr kumimoji="1" lang="zh-CN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en-US" altLang="zh-CN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Update</a:t>
                      </a:r>
                      <a:endParaRPr kumimoji="1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Course Code</a:t>
            </a:r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Product</a:t>
            </a:r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08902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9776" y="308902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08902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08902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0818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08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0818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0818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47" name="文本占位符 7">
            <a:extLst>
              <a:ext uri="{FF2B5EF4-FFF2-40B4-BE49-F238E27FC236}">
                <a16:creationId xmlns:a16="http://schemas.microsoft.com/office/drawing/2014/main" xmlns="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07707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68039" y="407707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49" name="文本占位符 7">
            <a:extLst>
              <a:ext uri="{FF2B5EF4-FFF2-40B4-BE49-F238E27FC236}">
                <a16:creationId xmlns:a16="http://schemas.microsoft.com/office/drawing/2014/main" xmlns="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07707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50" name="文本占位符 7">
            <a:extLst>
              <a:ext uri="{FF2B5EF4-FFF2-40B4-BE49-F238E27FC236}">
                <a16:creationId xmlns:a16="http://schemas.microsoft.com/office/drawing/2014/main" xmlns="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6604" y="407707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58112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xmlns="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58112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53" name="文本占位符 7">
            <a:extLst>
              <a:ext uri="{FF2B5EF4-FFF2-40B4-BE49-F238E27FC236}">
                <a16:creationId xmlns:a16="http://schemas.microsoft.com/office/drawing/2014/main" xmlns="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836" y="458112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54" name="文本占位符 7">
            <a:extLst>
              <a:ext uri="{FF2B5EF4-FFF2-40B4-BE49-F238E27FC236}">
                <a16:creationId xmlns:a16="http://schemas.microsoft.com/office/drawing/2014/main" xmlns="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58112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55" name="文本占位符 7">
            <a:extLst>
              <a:ext uri="{FF2B5EF4-FFF2-40B4-BE49-F238E27FC236}">
                <a16:creationId xmlns:a16="http://schemas.microsoft.com/office/drawing/2014/main" xmlns="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04918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56" name="文本占位符 7">
            <a:extLst>
              <a:ext uri="{FF2B5EF4-FFF2-40B4-BE49-F238E27FC236}">
                <a16:creationId xmlns:a16="http://schemas.microsoft.com/office/drawing/2014/main" xmlns="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04918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57" name="文本占位符 7">
            <a:extLst>
              <a:ext uri="{FF2B5EF4-FFF2-40B4-BE49-F238E27FC236}">
                <a16:creationId xmlns:a16="http://schemas.microsoft.com/office/drawing/2014/main" xmlns="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04918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58" name="文本占位符 7">
            <a:extLst>
              <a:ext uri="{FF2B5EF4-FFF2-40B4-BE49-F238E27FC236}">
                <a16:creationId xmlns:a16="http://schemas.microsoft.com/office/drawing/2014/main" xmlns="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04918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  <p:sp>
        <p:nvSpPr>
          <p:cNvPr id="59" name="文本占位符 7">
            <a:extLst>
              <a:ext uri="{FF2B5EF4-FFF2-40B4-BE49-F238E27FC236}">
                <a16:creationId xmlns:a16="http://schemas.microsoft.com/office/drawing/2014/main" xmlns="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5323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Author/ID</a:t>
            </a:r>
          </a:p>
        </p:txBody>
      </p:sp>
      <p:sp>
        <p:nvSpPr>
          <p:cNvPr id="60" name="文本占位符 7">
            <a:extLst>
              <a:ext uri="{FF2B5EF4-FFF2-40B4-BE49-F238E27FC236}">
                <a16:creationId xmlns:a16="http://schemas.microsoft.com/office/drawing/2014/main" xmlns="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1679" y="555323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2015.01.25</a:t>
            </a:r>
            <a:endParaRPr lang="zh-CN" altLang="en-US"/>
          </a:p>
        </p:txBody>
      </p:sp>
      <p:sp>
        <p:nvSpPr>
          <p:cNvPr id="61" name="文本占位符 7">
            <a:extLst>
              <a:ext uri="{FF2B5EF4-FFF2-40B4-BE49-F238E27FC236}">
                <a16:creationId xmlns:a16="http://schemas.microsoft.com/office/drawing/2014/main" xmlns="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51836" y="5553236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Reviewer/ID</a:t>
            </a:r>
          </a:p>
        </p:txBody>
      </p:sp>
      <p:sp>
        <p:nvSpPr>
          <p:cNvPr id="62" name="文本占位符 7">
            <a:extLst>
              <a:ext uri="{FF2B5EF4-FFF2-40B4-BE49-F238E27FC236}">
                <a16:creationId xmlns:a16="http://schemas.microsoft.com/office/drawing/2014/main" xmlns="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55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/>
              <a:t>Type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Tx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/>
              <a:t>Question description.</a:t>
            </a:r>
          </a:p>
          <a:p>
            <a:pPr lvl="1"/>
            <a:endParaRPr lang="en-US" altLang="zh-CN"/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166540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auto"/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Тест</a:t>
            </a:r>
            <a:endParaRPr lang="en-US" altLang="zh-CN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5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/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/>
          <p:nvPr userDrawn="1"/>
        </p:nvSpPr>
        <p:spPr bwMode="auto">
          <a:xfrm>
            <a:off x="3288528" y="296368"/>
            <a:ext cx="8892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/>
          <p:nvPr userDrawn="1"/>
        </p:nvSpPr>
        <p:spPr bwMode="auto">
          <a:xfrm>
            <a:off x="3180516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/>
              <a:t>Click here to edit summary</a:t>
            </a:r>
            <a:endParaRPr lang="zh-CN" altLang="en-US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en-US" altLang="zh-CN" baseline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</a:p>
        </p:txBody>
      </p:sp>
      <p:sp>
        <p:nvSpPr>
          <p:cNvPr id="13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568171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Краткий</a:t>
            </a: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</a:t>
            </a: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обзор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/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/>
              <a:t>Click to edit</a:t>
            </a:r>
            <a:endParaRPr lang="zh-CN" altLang="en-US"/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/>
              <a:t>More information for trainees</a:t>
            </a:r>
            <a:endParaRPr lang="zh-CN" altLang="en-US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807741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Дополнительная информация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4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Рекомендации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6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/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7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>
            <a:fillRect/>
          </a:stretch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148952" y="2637135"/>
            <a:ext cx="3894096" cy="1598831"/>
            <a:chOff x="4302972" y="2345035"/>
            <a:chExt cx="3895617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4578036" y="2345035"/>
              <a:ext cx="3345491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Спасибо!</a:t>
              </a:r>
              <a:endParaRPr lang="en-US" altLang="zh-CN" sz="5398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>
            <a:fillRect/>
          </a:stretch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/>
              <a:t>Click to Edit Title</a:t>
            </a:r>
            <a:endParaRPr lang="zh-CN" altLang="en-US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/>
              <a:t>Click to Edit Title</a:t>
            </a:r>
            <a:endParaRPr lang="zh-CN" altLang="en-US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4948333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en-US" altLang="zh-CN" sz="12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Copyright © 2020 Huawei Technologies Co., Ltd. All rights reserved. </a:t>
            </a: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/>
              <a:t>The chapter describes ...</a:t>
            </a:r>
            <a:endParaRPr lang="zh-CN" altLang="en-US"/>
          </a:p>
        </p:txBody>
      </p:sp>
      <p:sp>
        <p:nvSpPr>
          <p:cNvPr id="27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376264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Введение</a:t>
            </a:r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ru-RU" altLang="zh-CN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Цели</a:t>
            </a:r>
            <a:endParaRPr lang="en-US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/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3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l"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/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149687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Содержание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7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Tx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一级目录一</a:t>
            </a:r>
            <a:endParaRPr lang="en-US" altLang="zh-CN"/>
          </a:p>
          <a:p>
            <a:pPr marL="653788" lvl="1" indent="-457017">
              <a:buSzTx/>
              <a:buFont typeface="+mj-lt"/>
              <a:buAutoNum type="arabicPeriod"/>
            </a:pPr>
            <a:endParaRPr lang="en-US" altLang="zh-CN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一级目录二</a:t>
            </a:r>
            <a:endParaRPr lang="en-US" altLang="zh-CN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一级目录三</a:t>
            </a:r>
            <a:endParaRPr lang="en-US" altLang="zh-CN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/>
              <a:t>一级目录四</a:t>
            </a:r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en-US" altLang="zh-CN" baseline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Overview and Objectives</a:t>
            </a:r>
          </a:p>
        </p:txBody>
      </p:sp>
      <p:sp>
        <p:nvSpPr>
          <p:cNvPr id="12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/>
              <a:t>Click here to edit</a:t>
            </a:r>
            <a:endParaRPr lang="zh-CN" altLang="en-US"/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ctr">
              <a:defRPr lang="zh-CN" altLang="en-US" b="1" kern="0" baseline="0"/>
            </a:lvl1pPr>
          </a:lstStyle>
          <a:p>
            <a:pPr lvl="0"/>
            <a:r>
              <a:rPr lang="en-US" altLang="zh-CN"/>
              <a:t>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ctr">
              <a:defRPr lang="zh-CN" altLang="en-US" b="1" kern="0" baseline="0"/>
            </a:lvl1pPr>
          </a:lstStyle>
          <a:p>
            <a:pPr lvl="0"/>
            <a:r>
              <a:rPr lang="en-US" altLang="zh-CN"/>
              <a:t>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</a:t>
            </a:r>
            <a:endParaRPr lang="zh-CN" altLang="en-US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r>
              <a:rPr lang="en-US" altLang="zh-CN" dirty="0"/>
              <a:t>0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671521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4704805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Huawei Technologies Co., Ltd. </a:t>
            </a:r>
            <a:r>
              <a:rPr lang="ru-RU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ransition/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50000"/>
        <a:buFont typeface="Wingdings" panose="05000000000000000000" pitchFamily="2" charset="2"/>
        <a:buChar char="p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Основы Huawei VRP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199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093404"/>
            <a:ext cx="11306175" cy="1422370"/>
          </a:xfrm>
        </p:spPr>
        <p:txBody>
          <a:bodyPr wrap="square">
            <a:noAutofit/>
          </a:bodyPr>
          <a:lstStyle/>
          <a:p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Существуют два часто используемых режима управления устройствами: интерфейс командной строки (CLI) и веб-интерфейс.</a:t>
            </a:r>
          </a:p>
          <a:p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Чтобы получить доступ к управлению устройством, необходимо сначала войти в устройство согласно режиму входа (</a:t>
            </a:r>
            <a:r>
              <a:rPr lang="en-US" sz="18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login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который определен режимом управления устройством.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Управление устройствами</a:t>
            </a:r>
          </a:p>
        </p:txBody>
      </p:sp>
      <p:sp>
        <p:nvSpPr>
          <p:cNvPr id="16" name="圆角矩形 75"/>
          <p:cNvSpPr/>
          <p:nvPr/>
        </p:nvSpPr>
        <p:spPr>
          <a:xfrm>
            <a:off x="1047965" y="2775599"/>
            <a:ext cx="4499395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Веб-интерфейс</a:t>
            </a:r>
          </a:p>
        </p:txBody>
      </p:sp>
      <p:sp>
        <p:nvSpPr>
          <p:cNvPr id="17" name="圆角矩形 75"/>
          <p:cNvSpPr/>
          <p:nvPr/>
        </p:nvSpPr>
        <p:spPr>
          <a:xfrm>
            <a:off x="1047965" y="3207103"/>
            <a:ext cx="4499396" cy="3134319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Веб-интерфейс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предоставляет графический пользовательский интерфейс (GUI) для упрощения управления устройствами и обслуживания. Этот метод, однако, может использоваться для управления и обслуживания только некоторых, но не всех функций устройств.</a:t>
            </a:r>
          </a:p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Веб-интерфейс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поддерживает режимы входа HTTP и HTTPS.</a:t>
            </a:r>
          </a:p>
          <a:p>
            <a:pPr marL="177800" indent="-177800" fontAlgn="ctr">
              <a:lnSpc>
                <a:spcPts val="26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0" name="圆角矩形 75"/>
          <p:cNvSpPr/>
          <p:nvPr/>
        </p:nvSpPr>
        <p:spPr>
          <a:xfrm>
            <a:off x="6371305" y="2775599"/>
            <a:ext cx="4632317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</a:t>
            </a:r>
          </a:p>
        </p:txBody>
      </p:sp>
      <p:sp>
        <p:nvSpPr>
          <p:cNvPr id="21" name="圆角矩形 75"/>
          <p:cNvSpPr/>
          <p:nvPr/>
        </p:nvSpPr>
        <p:spPr>
          <a:xfrm>
            <a:off x="6371304" y="3207104"/>
            <a:ext cx="4632318" cy="3134318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 помощью CLI пользователи управляют и обслуживают устройства путем ввода и выполнения команд. Этот режим позволяет точно управлять устройствами, но пользователям необходимо знать команды.</a:t>
            </a:r>
          </a:p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 поддерживает режим входа через консольный порт, Telnet и SSH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42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6960" y="1058915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Когда пользователь входит в устройство через режим, поддерживаемый CLI, система выделяет пользовательский интерфейс для управления и мониторинга текущего сеанса между пользовательским терминалом и устройством.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Таким пользовательским интерфейсом может быть пользовательский интерфейс консоли или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виртуальный интерфейс удаленного входа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(VTY).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Пользовательские интерфейсы VRP</a:t>
            </a:r>
          </a:p>
        </p:txBody>
      </p:sp>
      <p:sp>
        <p:nvSpPr>
          <p:cNvPr id="4" name="圆角矩形 75"/>
          <p:cNvSpPr/>
          <p:nvPr/>
        </p:nvSpPr>
        <p:spPr>
          <a:xfrm>
            <a:off x="1117213" y="2936039"/>
            <a:ext cx="4104761" cy="53157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Пользовательский интерфейс консоли</a:t>
            </a:r>
          </a:p>
        </p:txBody>
      </p:sp>
      <p:sp>
        <p:nvSpPr>
          <p:cNvPr id="5" name="圆角矩形 75"/>
          <p:cNvSpPr/>
          <p:nvPr/>
        </p:nvSpPr>
        <p:spPr>
          <a:xfrm>
            <a:off x="996627" y="3498979"/>
            <a:ext cx="4345935" cy="2946311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Пользовательский интерфейс консоли используется для управления и мониторинга пользователей, входящих в устройство через консольный порт.</a:t>
            </a:r>
          </a:p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Последовательный порт пользовательского терминала может быть подключен напрямую к консольному порту устройства для локального доступа.</a:t>
            </a:r>
          </a:p>
        </p:txBody>
      </p:sp>
      <p:sp>
        <p:nvSpPr>
          <p:cNvPr id="6" name="圆角矩形 75"/>
          <p:cNvSpPr/>
          <p:nvPr/>
        </p:nvSpPr>
        <p:spPr>
          <a:xfrm>
            <a:off x="6110048" y="2930039"/>
            <a:ext cx="4392235" cy="531569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Пользовательский интерфейс VTY</a:t>
            </a:r>
          </a:p>
        </p:txBody>
      </p:sp>
      <p:sp>
        <p:nvSpPr>
          <p:cNvPr id="7" name="圆角矩形 75"/>
          <p:cNvSpPr/>
          <p:nvPr/>
        </p:nvSpPr>
        <p:spPr>
          <a:xfrm>
            <a:off x="6110047" y="3498979"/>
            <a:ext cx="4530244" cy="2946311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Пользовательский интерфейс VTY используется для управления и мониторинга пользователей, входящих в устройство с помощью VTY.</a:t>
            </a:r>
          </a:p>
          <a:p>
            <a:pPr marL="177800" indent="-177800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После установления соединения </a:t>
            </a: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Telnet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или </a:t>
            </a:r>
            <a:r>
              <a:rPr lang="ru-RU" sz="1300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STelnet</a:t>
            </a:r>
            <a:r>
              <a:rPr lang="ru-RU" sz="13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между пользовательским терминалом и устройством устанавливается канал VTY для реализации удаленного доступа к устройству.</a:t>
            </a:r>
          </a:p>
        </p:txBody>
      </p:sp>
    </p:spTree>
    <p:extLst>
      <p:ext uri="{BB962C8B-B14F-4D97-AF65-F5344CB8AC3E}">
        <p14:creationId xmlns:p14="http://schemas.microsoft.com/office/powerpoint/2010/main" val="24537704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20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 предоставляет основные функции контроля прав</a:t>
            </a:r>
            <a:r>
              <a:rPr lang="en-US" sz="20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20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пользователей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. VRP </a:t>
            </a:r>
            <a:r>
              <a:rPr lang="ru-RU" sz="20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определяет уровни команд, которые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могут выполнять пользователи разных уровней, </a:t>
            </a:r>
            <a:r>
              <a:rPr lang="ru-RU" sz="20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ограничивая, таким образом, набор операций, доступных на различных уровнях.</a:t>
            </a:r>
          </a:p>
          <a:p>
            <a:endParaRPr lang="ru-RU" altLang="zh-CN" sz="20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Уровни пользователей VRP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7968443"/>
              </p:ext>
            </p:extLst>
          </p:nvPr>
        </p:nvGraphicFramePr>
        <p:xfrm>
          <a:off x="765232" y="2715250"/>
          <a:ext cx="10844466" cy="3657600"/>
        </p:xfrm>
        <a:graphic>
          <a:graphicData uri="http://schemas.openxmlformats.org/drawingml/2006/table">
            <a:tbl>
              <a:tblPr/>
              <a:tblGrid>
                <a:gridCol w="14231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4871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38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2878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2298"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Уровень пользователя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Уровень команд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Имя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Доступная команда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069">
                <a:tc>
                  <a:txBody>
                    <a:bodyPr/>
                    <a:lstStyle>
                      <a:lvl1pPr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784225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Уровень </a:t>
                      </a: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151515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визитера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Команды диагностики сети (например, </a:t>
                      </a:r>
                      <a:r>
                        <a:rPr kumimoji="0" lang="ru-RU" sz="1400" b="1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ping</a:t>
                      </a: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 и </a:t>
                      </a:r>
                      <a:r>
                        <a:rPr kumimoji="0" lang="ru-RU" sz="1400" b="1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tracert</a:t>
                      </a: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), команды для доступа к внешним устройствам с локального устройства (например, команды клиента </a:t>
                      </a:r>
                      <a:r>
                        <a:rPr kumimoji="0" lang="ru-RU" sz="14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Telnet</a:t>
                      </a: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) и некоторые команды отображения запрошенной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1824">
                <a:tc>
                  <a:txBody>
                    <a:bodyPr/>
                    <a:lstStyle>
                      <a:lvl1pPr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784225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0 и 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Уровень мониторинга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Команды техобслуживания системы, включая команды отображения запрошенной информации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017">
                <a:tc>
                  <a:txBody>
                    <a:bodyPr/>
                    <a:lstStyle>
                      <a:lvl1pPr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784225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0, 1 и 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Уровень конфигурации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Команды конфигурирования услуг, включая команды маршрутизации и конфигурации IP, которые позволяют напрямую предоставлять пользователям сетевые услуги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70861">
                <a:tc>
                  <a:txBody>
                    <a:bodyPr/>
                    <a:lstStyle>
                      <a:lvl1pPr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 defTabSz="784225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defTabSz="784225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784225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3-15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0, 1, 2 и 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>
                      <a:lvl1pPr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1pPr>
                      <a:lvl2pPr marL="742950" indent="-28575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Clr>
                          <a:srgbClr val="080808"/>
                        </a:buClr>
                        <a:buSzPct val="5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2pPr>
                      <a:lvl3pPr marL="11430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SzPct val="50000"/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FrutigerNext LT Regular" panose="020B05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3pPr>
                      <a:lvl4pPr marL="16002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4pPr>
                      <a:lvl5pPr marL="2057400" indent="-228600" algn="l">
                        <a:lnSpc>
                          <a:spcPct val="140000"/>
                        </a:lnSpc>
                        <a:spcBef>
                          <a:spcPct val="30000"/>
                        </a:spcBef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Font typeface="FrutigerNext LT Medium" panose="020B0603040504020204" pitchFamily="34" charset="0"/>
                        <a:defRPr sz="1400">
                          <a:solidFill>
                            <a:schemeClr val="tx1"/>
                          </a:solidFill>
                          <a:latin typeface="FrutigerNext LT Medium" panose="020B0603040504020204" pitchFamily="34" charset="0"/>
                          <a:ea typeface="华文细黑" panose="02010600040101010101" pitchFamily="2" charset="-122"/>
                          <a:cs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u="none" strike="noStrike" cap="none" normalizeH="0" baseline="0" noProof="0" dirty="0">
                          <a:ln>
                            <a:noFill/>
                          </a:ln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Уровень управления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ru-RU" sz="14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  <a:sym typeface="Huawei Sans" panose="020C0503030203020204" pitchFamily="34" charset="0"/>
                        </a:rPr>
                        <a:t>Команды для управления основными операциями системы и поддержки услуг, включая файловую систему, FTP, TFTP, управление пользователями и команды уровня команд, а также команды отладки для диагностики неисправностей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1071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Вход в веб-систему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0415" y="1828289"/>
            <a:ext cx="4828189" cy="1575508"/>
          </a:xfrm>
          <a:prstGeom prst="rect">
            <a:avLst/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ctr" anchorCtr="0">
            <a:noAutofit/>
          </a:bodyPr>
          <a:lstStyle>
            <a:defPPr>
              <a:defRPr lang="en-US"/>
            </a:defPPr>
            <a:lvl1pPr algn="just" fontAlgn="auto">
              <a:lnSpc>
                <a:spcPts val="2600"/>
              </a:lnSpc>
              <a:spcBef>
                <a:spcPct val="0"/>
              </a:spcBef>
              <a:spcAft>
                <a:spcPts val="600"/>
              </a:spcAft>
              <a:defRPr sz="17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 fontAlgn="ctr"/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В качестве примера возьмем</a:t>
            </a:r>
            <a:r>
              <a:rPr lang="en-US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веб-систему маршрутизатора Huawei AR. Запустите браузер на ПК, введите </a:t>
            </a:r>
            <a:r>
              <a:rPr lang="ru-RU" sz="1400" b="1" dirty="0">
                <a:latin typeface="Huawei Sans" panose="020C0503030203020204" pitchFamily="34" charset="0"/>
                <a:sym typeface="Huawei Sans" panose="020C0503030203020204" pitchFamily="34" charset="0"/>
              </a:rPr>
              <a:t>https://192.168.1.1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в адресной строке и нажмите </a:t>
            </a:r>
            <a:r>
              <a:rPr lang="ru-RU" sz="1400" b="1" dirty="0" err="1">
                <a:latin typeface="Huawei Sans" panose="020C0503030203020204" pitchFamily="34" charset="0"/>
                <a:sym typeface="Huawei Sans" panose="020C0503030203020204" pitchFamily="34" charset="0"/>
              </a:rPr>
              <a:t>Enter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. Отобразится страница входа в веб-систему.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69477" y="4207560"/>
            <a:ext cx="4000093" cy="575640"/>
            <a:chOff x="7447547" y="2744819"/>
            <a:chExt cx="4000093" cy="575640"/>
          </a:xfrm>
        </p:grpSpPr>
        <p:grpSp>
          <p:nvGrpSpPr>
            <p:cNvPr id="13" name="组合 12"/>
            <p:cNvGrpSpPr>
              <a:grpSpLocks noChangeAspect="1"/>
            </p:cNvGrpSpPr>
            <p:nvPr/>
          </p:nvGrpSpPr>
          <p:grpSpPr>
            <a:xfrm>
              <a:off x="7447547" y="2744819"/>
              <a:ext cx="4000093" cy="575640"/>
              <a:chOff x="7537270" y="2522832"/>
              <a:chExt cx="3076993" cy="442800"/>
            </a:xfrm>
          </p:grpSpPr>
          <p:pic>
            <p:nvPicPr>
              <p:cNvPr id="6" name="图片 5"/>
              <p:cNvPicPr/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7270" y="2522832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7" name="图片 6" descr="PC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075200" y="2537232"/>
                <a:ext cx="539063" cy="414000"/>
              </a:xfrm>
              <a:prstGeom prst="rect">
                <a:avLst/>
              </a:prstGeom>
            </p:spPr>
          </p:pic>
          <p:cxnSp>
            <p:nvCxnSpPr>
              <p:cNvPr id="9" name="直接连接符 8"/>
              <p:cNvCxnSpPr>
                <a:stCxn id="7" idx="1"/>
                <a:endCxn id="6" idx="3"/>
              </p:cNvCxnSpPr>
              <p:nvPr/>
            </p:nvCxnSpPr>
            <p:spPr>
              <a:xfrm flipH="1">
                <a:off x="8077270" y="2744232"/>
                <a:ext cx="19979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7278" y="2763539"/>
              <a:ext cx="1021848" cy="526407"/>
            </a:xfrm>
            <a:prstGeom prst="rec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033943" y="4783200"/>
            <a:ext cx="1483226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192.168.1.1</a:t>
            </a:r>
          </a:p>
        </p:txBody>
      </p:sp>
      <p:pic>
        <p:nvPicPr>
          <p:cNvPr id="11" name="图片 10"/>
          <p:cNvPicPr/>
          <p:nvPr/>
        </p:nvPicPr>
        <p:blipFill>
          <a:blip r:embed="rId6"/>
          <a:stretch>
            <a:fillRect/>
          </a:stretch>
        </p:blipFill>
        <p:spPr>
          <a:xfrm>
            <a:off x="5672100" y="1828289"/>
            <a:ext cx="5754300" cy="369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50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标题 9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 - Локальный вход (1)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619231" y="1726912"/>
            <a:ext cx="4241800" cy="4785400"/>
          </a:xfrm>
          <a:prstGeom prst="roundRect">
            <a:avLst>
              <a:gd name="adj" fmla="val 1847"/>
            </a:avLst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/>
          <a:p>
            <a:pPr algn="just" fontAlgn="ctr">
              <a:spcBef>
                <a:spcPct val="0"/>
              </a:spcBef>
              <a:spcAft>
                <a:spcPts val="600"/>
              </a:spcAft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Вы можете войти 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</a:t>
            </a: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устройство в локальном или удаленном режиме. Локальный режим входа:</a:t>
            </a:r>
          </a:p>
          <a:p>
            <a:pPr marL="285750" indent="-285750" algn="just" fontAlgn="ctr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Используйте этот режим, когда вам необходимо сконфигурировать устройство, включенное в первый раз. Для локального входа можно использовать консольный порт устройства.</a:t>
            </a:r>
          </a:p>
          <a:p>
            <a:pPr marL="285750" indent="-285750" algn="just" fontAlgn="ctr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Консольный порт представляет собой последовательный порт, предоставляемый главной платой управления устройства.</a:t>
            </a:r>
          </a:p>
          <a:p>
            <a:pPr marL="285750" indent="-285750" algn="just" fontAlgn="ctr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Для реализации входа напрямую подключите последовательный порт (</a:t>
            </a:r>
            <a:r>
              <a:rPr lang="en-US" sz="1400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COM</a:t>
            </a:r>
            <a:r>
              <a:rPr lang="ru-RU" sz="1400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порт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) вашего терминала к консольному порту устройства и используйте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PuTTY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для входа в устройство. После входа можно </a:t>
            </a:r>
            <a:r>
              <a:rPr lang="ru-RU" sz="1400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конфигурировать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устройство.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122217" y="1726911"/>
            <a:ext cx="6831890" cy="4290013"/>
            <a:chOff x="5122217" y="1726911"/>
            <a:chExt cx="6831890" cy="4290013"/>
          </a:xfrm>
        </p:grpSpPr>
        <p:cxnSp>
          <p:nvCxnSpPr>
            <p:cNvPr id="61" name="直接连接符 60"/>
            <p:cNvCxnSpPr/>
            <p:nvPr/>
          </p:nvCxnSpPr>
          <p:spPr bwMode="auto">
            <a:xfrm flipH="1">
              <a:off x="6246924" y="5262544"/>
              <a:ext cx="4457886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3" name="Text Box 4"/>
            <p:cNvSpPr txBox="1">
              <a:spLocks noChangeArrowheads="1"/>
            </p:cNvSpPr>
            <p:nvPr/>
          </p:nvSpPr>
          <p:spPr bwMode="auto">
            <a:xfrm>
              <a:off x="5122217" y="5770703"/>
              <a:ext cx="1310551" cy="24622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 anchor="ctr" anchorCtr="1">
              <a:noAutofit/>
            </a:bodyPr>
            <a:lstStyle/>
            <a:p>
              <a:pPr algn="l" eaLnBrk="1" fontAlgn="ctr" hangingPunct="1">
                <a:spcBef>
                  <a:spcPct val="50000"/>
                </a:spcBef>
              </a:pPr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ПК</a:t>
              </a:r>
            </a:p>
          </p:txBody>
        </p:sp>
        <p:sp>
          <p:nvSpPr>
            <p:cNvPr id="64" name="Text Box 4"/>
            <p:cNvSpPr txBox="1">
              <a:spLocks noChangeArrowheads="1"/>
            </p:cNvSpPr>
            <p:nvPr/>
          </p:nvSpPr>
          <p:spPr bwMode="auto">
            <a:xfrm>
              <a:off x="7786587" y="4689651"/>
              <a:ext cx="1524543" cy="492443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 anchor="ctr" anchorCtr="1">
              <a:noAutofit/>
            </a:bodyPr>
            <a:lstStyle/>
            <a:p>
              <a:pPr algn="l" eaLnBrk="1" fontAlgn="ctr" hangingPunct="1">
                <a:spcBef>
                  <a:spcPct val="50000"/>
                </a:spcBef>
              </a:pPr>
              <a:r>
                <a:rPr lang="ru-RU" sz="1600" b="1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Кабель консоли</a:t>
              </a:r>
            </a:p>
          </p:txBody>
        </p:sp>
        <p:sp>
          <p:nvSpPr>
            <p:cNvPr id="65" name="Text Box 4"/>
            <p:cNvSpPr txBox="1">
              <a:spLocks noChangeArrowheads="1"/>
            </p:cNvSpPr>
            <p:nvPr/>
          </p:nvSpPr>
          <p:spPr bwMode="auto">
            <a:xfrm>
              <a:off x="8134300" y="2507826"/>
              <a:ext cx="1113968" cy="24622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 anchor="ctr" anchorCtr="1">
              <a:noAutofit/>
            </a:bodyPr>
            <a:lstStyle/>
            <a:p>
              <a:pPr algn="l" eaLnBrk="1" fontAlgn="ctr" hangingPunct="1">
                <a:spcBef>
                  <a:spcPct val="50000"/>
                </a:spcBef>
              </a:pPr>
              <a:r>
                <a:rPr lang="en-US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AR2220</a:t>
              </a:r>
            </a:p>
          </p:txBody>
        </p:sp>
        <p:pic>
          <p:nvPicPr>
            <p:cNvPr id="66" name="Picture 151" descr="E:\backup\AR\AR产品营销资料\ARx2系列\产品图片\20110330\2220-Z.png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5742543" y="1726911"/>
              <a:ext cx="5777346" cy="746852"/>
            </a:xfrm>
            <a:prstGeom prst="rect">
              <a:avLst/>
            </a:prstGeom>
            <a:noFill/>
          </p:spPr>
        </p:pic>
        <p:cxnSp>
          <p:nvCxnSpPr>
            <p:cNvPr id="67" name="直接连接符 66"/>
            <p:cNvCxnSpPr/>
            <p:nvPr/>
          </p:nvCxnSpPr>
          <p:spPr bwMode="auto">
            <a:xfrm>
              <a:off x="10689874" y="2367070"/>
              <a:ext cx="14936" cy="2895474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74" name="图片 73" descr="PC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75978" y="4868444"/>
              <a:ext cx="970946" cy="813023"/>
            </a:xfrm>
            <a:prstGeom prst="rect">
              <a:avLst/>
            </a:prstGeom>
          </p:spPr>
        </p:pic>
        <p:sp>
          <p:nvSpPr>
            <p:cNvPr id="76" name="TextBox 11"/>
            <p:cNvSpPr txBox="1">
              <a:spLocks noChangeArrowheads="1"/>
            </p:cNvSpPr>
            <p:nvPr/>
          </p:nvSpPr>
          <p:spPr bwMode="auto">
            <a:xfrm>
              <a:off x="10607878" y="2473763"/>
              <a:ext cx="134622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Консольный порт</a:t>
              </a:r>
              <a:endPara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77" name="TextBox 12"/>
            <p:cNvSpPr txBox="1">
              <a:spLocks noChangeArrowheads="1"/>
            </p:cNvSpPr>
            <p:nvPr/>
          </p:nvSpPr>
          <p:spPr bwMode="auto">
            <a:xfrm>
              <a:off x="6209211" y="5283708"/>
              <a:ext cx="9973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COM</a:t>
              </a: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-порт</a:t>
              </a:r>
              <a:endPara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pic>
          <p:nvPicPr>
            <p:cNvPr id="2" name="图片 1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028452" y="3126295"/>
              <a:ext cx="4579426" cy="15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92075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 -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Локальный 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вход (2)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977" y="1387282"/>
            <a:ext cx="4787361" cy="474499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744904" y="1484365"/>
            <a:ext cx="5113705" cy="2844567"/>
          </a:xfrm>
          <a:prstGeom prst="rect">
            <a:avLst/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>
            <a:defPPr>
              <a:defRPr lang="en-US"/>
            </a:defPPr>
            <a:lvl1pPr algn="just" fontAlgn="auto">
              <a:lnSpc>
                <a:spcPts val="2600"/>
              </a:lnSpc>
              <a:spcBef>
                <a:spcPct val="0"/>
              </a:spcBef>
              <a:spcAft>
                <a:spcPts val="600"/>
              </a:spcAft>
              <a:defRPr sz="17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>
              <a:lnSpc>
                <a:spcPct val="100000"/>
              </a:lnSpc>
            </a:pPr>
            <a:r>
              <a:rPr lang="ru-RU" sz="1600" dirty="0" err="1">
                <a:latin typeface="Huawei Sans" panose="020C0503030203020204" pitchFamily="34" charset="0"/>
                <a:sym typeface="Huawei Sans" panose="020C0503030203020204" pitchFamily="34" charset="0"/>
              </a:rPr>
              <a:t>PuTTY</a:t>
            </a:r>
            <a:r>
              <a:rPr lang="ru-RU" sz="1600" dirty="0">
                <a:latin typeface="Huawei Sans" panose="020C0503030203020204" pitchFamily="34" charset="0"/>
                <a:sym typeface="Huawei Sans" panose="020C0503030203020204" pitchFamily="34" charset="0"/>
              </a:rPr>
              <a:t> – 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это программное обеспечение, которое </a:t>
            </a:r>
            <a:r>
              <a:rPr lang="ru-RU" sz="1600" dirty="0" err="1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ичпользуется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 для подключения к устройствам через </a:t>
            </a:r>
            <a:r>
              <a:rPr lang="ru-RU" sz="1600" dirty="0" err="1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Telnet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, SSH, последовательные интерфейсы и </a:t>
            </a:r>
            <a:r>
              <a:rPr lang="ru-RU" sz="1600" dirty="0">
                <a:solidFill>
                  <a:srgbClr val="151515"/>
                </a:solidFill>
                <a:sym typeface="Huawei Sans" panose="020C0503030203020204" pitchFamily="34" charset="0"/>
              </a:rPr>
              <a:t>т.д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.</a:t>
            </a:r>
          </a:p>
          <a:p>
            <a:pPr fontAlgn="ctr">
              <a:lnSpc>
                <a:spcPct val="100000"/>
              </a:lnSpc>
            </a:pPr>
            <a:r>
              <a:rPr lang="ru-RU" sz="1600" dirty="0">
                <a:latin typeface="Huawei Sans" panose="020C0503030203020204" pitchFamily="34" charset="0"/>
                <a:sym typeface="Huawei Sans" panose="020C0503030203020204" pitchFamily="34" charset="0"/>
              </a:rPr>
              <a:t>При локальном входе терминал подключается к консольному порту устройства Huawei через последовательный порт. 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Поэтому для параметра </a:t>
            </a:r>
            <a:r>
              <a:rPr lang="ru-RU" sz="1600" b="1" dirty="0" err="1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Connection</a:t>
            </a:r>
            <a:r>
              <a:rPr lang="ru-RU" sz="1600" b="1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 </a:t>
            </a:r>
            <a:r>
              <a:rPr lang="ru-RU" sz="1600" b="1" dirty="0" err="1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type</a:t>
            </a:r>
            <a:r>
              <a:rPr lang="ru-RU" sz="1600" dirty="0">
                <a:solidFill>
                  <a:srgbClr val="151515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 выбирайте опцию </a:t>
            </a:r>
            <a:r>
              <a:rPr lang="ru-RU" sz="1600" b="1" dirty="0" err="1">
                <a:latin typeface="Huawei Sans" panose="020C0503030203020204" pitchFamily="34" charset="0"/>
                <a:sym typeface="Huawei Sans" panose="020C0503030203020204" pitchFamily="34" charset="0"/>
              </a:rPr>
              <a:t>Serial</a:t>
            </a:r>
            <a:r>
              <a:rPr lang="ru-RU" sz="1600" dirty="0">
                <a:latin typeface="Huawei Sans" panose="020C0503030203020204" pitchFamily="34" charset="0"/>
                <a:sym typeface="Huawei Sans" panose="020C0503030203020204" pitchFamily="34" charset="0"/>
              </a:rPr>
              <a:t>. Настройте параметр </a:t>
            </a:r>
            <a:r>
              <a:rPr lang="en-US" sz="1600" b="1" dirty="0">
                <a:sym typeface="Huawei Sans" panose="020C0503030203020204" pitchFamily="34" charset="0"/>
              </a:rPr>
              <a:t>Serial line</a:t>
            </a:r>
            <a:r>
              <a:rPr lang="en-US" sz="1600" dirty="0">
                <a:sym typeface="Huawei Sans" panose="020C0503030203020204" pitchFamily="34" charset="0"/>
              </a:rPr>
              <a:t> </a:t>
            </a:r>
            <a:r>
              <a:rPr lang="ru-RU" sz="1600" dirty="0">
                <a:sym typeface="Huawei Sans" panose="020C0503030203020204" pitchFamily="34" charset="0"/>
              </a:rPr>
              <a:t>в соответствии с </a:t>
            </a:r>
            <a:r>
              <a:rPr lang="ru-RU" sz="1600" dirty="0">
                <a:latin typeface="Huawei Sans" panose="020C0503030203020204" pitchFamily="34" charset="0"/>
                <a:sym typeface="Huawei Sans" panose="020C0503030203020204" pitchFamily="34" charset="0"/>
              </a:rPr>
              <a:t>фактически используемым портом терминала. Установите для параметра </a:t>
            </a:r>
            <a:r>
              <a:rPr lang="ru-RU" sz="1600" b="1" dirty="0" err="1">
                <a:latin typeface="Huawei Sans" panose="020C0503030203020204" pitchFamily="34" charset="0"/>
                <a:sym typeface="Huawei Sans" panose="020C0503030203020204" pitchFamily="34" charset="0"/>
              </a:rPr>
              <a:t>Speed</a:t>
            </a:r>
            <a:r>
              <a:rPr lang="ru-RU" sz="1600" dirty="0">
                <a:latin typeface="Huawei Sans" panose="020C0503030203020204" pitchFamily="34" charset="0"/>
                <a:sym typeface="Huawei Sans" panose="020C0503030203020204" pitchFamily="34" charset="0"/>
              </a:rPr>
              <a:t> значение </a:t>
            </a:r>
            <a:r>
              <a:rPr lang="ru-RU" sz="1600" b="1" dirty="0">
                <a:latin typeface="Huawei Sans" panose="020C0503030203020204" pitchFamily="34" charset="0"/>
                <a:sym typeface="Huawei Sans" panose="020C0503030203020204" pitchFamily="34" charset="0"/>
              </a:rPr>
              <a:t>9600</a:t>
            </a:r>
            <a:r>
              <a:rPr lang="ru-RU" sz="1600" dirty="0">
                <a:latin typeface="Huawei Sans" panose="020C0503030203020204" pitchFamily="34" charset="0"/>
                <a:sym typeface="Huawei Sans" panose="020C0503030203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63485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558410" y="1186432"/>
            <a:ext cx="5869024" cy="3655870"/>
          </a:xfr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/>
          <a:p>
            <a:pPr marL="0" indent="0"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Удаленный вход означает вход в устройство, которое может функционировать как удаленный сервер входа, что позволяет централизованно управлять сетевыми устройствами и обслуживать их. Методы удаленного входа в систему включают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Telnet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и SSH.</a:t>
            </a:r>
          </a:p>
          <a:p>
            <a:pPr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Если вы используете режим входа SSH, установите для параметра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Connection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Type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опцию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SSH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, введите IP-адрес удаленного сервера входа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(устройства, к которому подключаетесь</a:t>
            </a:r>
            <a:r>
              <a:rPr lang="ru-RU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)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и используйте номер порта по умолчанию 22.</a:t>
            </a:r>
          </a:p>
          <a:p>
            <a:pPr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Если вы используете режим входа в </a:t>
            </a:r>
            <a:r>
              <a:rPr lang="ru-RU" sz="14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Telnet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, установите для параметра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Connection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type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опцию </a:t>
            </a:r>
            <a:r>
              <a:rPr lang="ru-RU" sz="14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Telnet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, введите IP-адрес удаленного сервера входа и используйте номер порта по умолчанию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23.</a:t>
            </a:r>
          </a:p>
          <a:p>
            <a:pPr marL="0" indent="0"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  <a:buNone/>
            </a:pPr>
            <a:endParaRPr lang="ru-RU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</a:pPr>
            <a:endParaRPr lang="ru-RU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</a:pPr>
            <a:endParaRPr lang="ru-RU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algn="l" defTabSz="914478">
              <a:lnSpc>
                <a:spcPts val="2600"/>
              </a:lnSpc>
              <a:spcBef>
                <a:spcPct val="0"/>
              </a:spcBef>
              <a:spcAft>
                <a:spcPts val="600"/>
              </a:spcAft>
            </a:pPr>
            <a:endParaRPr lang="ru-RU" altLang="zh-CN" sz="1600" dirty="0">
              <a:solidFill>
                <a:prstClr val="black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 - Удаленный вход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067" y="1366741"/>
            <a:ext cx="4788000" cy="478093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grpSp>
        <p:nvGrpSpPr>
          <p:cNvPr id="11" name="组合 10"/>
          <p:cNvGrpSpPr/>
          <p:nvPr/>
        </p:nvGrpSpPr>
        <p:grpSpPr>
          <a:xfrm>
            <a:off x="1568784" y="5480457"/>
            <a:ext cx="4000093" cy="575640"/>
            <a:chOff x="7447547" y="2744819"/>
            <a:chExt cx="4000093" cy="575640"/>
          </a:xfrm>
        </p:grpSpPr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7447547" y="2744819"/>
              <a:ext cx="4000093" cy="575640"/>
              <a:chOff x="7537270" y="2522832"/>
              <a:chExt cx="3076993" cy="442800"/>
            </a:xfrm>
          </p:grpSpPr>
          <p:pic>
            <p:nvPicPr>
              <p:cNvPr id="14" name="图片 13"/>
              <p:cNvPicPr/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37270" y="2522832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15" name="图片 14" descr="PC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075200" y="2537232"/>
                <a:ext cx="539063" cy="414000"/>
              </a:xfrm>
              <a:prstGeom prst="rect">
                <a:avLst/>
              </a:prstGeom>
            </p:spPr>
          </p:pic>
          <p:cxnSp>
            <p:nvCxnSpPr>
              <p:cNvPr id="16" name="直接连接符 15"/>
              <p:cNvCxnSpPr>
                <a:stCxn id="15" idx="1"/>
                <a:endCxn id="14" idx="3"/>
              </p:cNvCxnSpPr>
              <p:nvPr/>
            </p:nvCxnSpPr>
            <p:spPr>
              <a:xfrm flipH="1">
                <a:off x="8077270" y="2744232"/>
                <a:ext cx="199793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7278" y="2763539"/>
              <a:ext cx="1021848" cy="52640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293665" y="6007387"/>
            <a:ext cx="1733265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192.168.10.1</a:t>
            </a:r>
          </a:p>
        </p:txBody>
      </p:sp>
    </p:spTree>
    <p:extLst>
      <p:ext uri="{BB962C8B-B14F-4D97-AF65-F5344CB8AC3E}">
        <p14:creationId xmlns:p14="http://schemas.microsoft.com/office/powerpoint/2010/main" val="3871081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401522" y="1017646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20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После выполнения входа на экране отобразится интерфейс командной строки (CLI).</a:t>
            </a:r>
          </a:p>
          <a:p>
            <a:r>
              <a:rPr lang="ru-RU" sz="20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 является стандартным инструментом взаимодействия инженеров с сетевыми устройствами.</a:t>
            </a:r>
          </a:p>
          <a:p>
            <a:endParaRPr lang="ru-RU" altLang="zh-CN" sz="20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710" y="2444982"/>
            <a:ext cx="5216094" cy="3709521"/>
          </a:xfrm>
          <a:prstGeom prst="rect">
            <a:avLst/>
          </a:prstGeom>
        </p:spPr>
      </p:pic>
      <p:sp>
        <p:nvSpPr>
          <p:cNvPr id="18" name="梯形 2"/>
          <p:cNvSpPr/>
          <p:nvPr/>
        </p:nvSpPr>
        <p:spPr>
          <a:xfrm rot="16200000" flipV="1">
            <a:off x="4477291" y="3966580"/>
            <a:ext cx="3441206" cy="957708"/>
          </a:xfrm>
          <a:custGeom>
            <a:avLst/>
            <a:gdLst>
              <a:gd name="connsiteX0" fmla="*/ 0 w 3555655"/>
              <a:gd name="connsiteY0" fmla="*/ 789720 h 789720"/>
              <a:gd name="connsiteX1" fmla="*/ 387240 w 3555655"/>
              <a:gd name="connsiteY1" fmla="*/ 0 h 789720"/>
              <a:gd name="connsiteX2" fmla="*/ 809859 w 3555655"/>
              <a:gd name="connsiteY2" fmla="*/ 1356 h 789720"/>
              <a:gd name="connsiteX3" fmla="*/ 3555655 w 3555655"/>
              <a:gd name="connsiteY3" fmla="*/ 780747 h 789720"/>
              <a:gd name="connsiteX4" fmla="*/ 0 w 3555655"/>
              <a:gd name="connsiteY4" fmla="*/ 789720 h 789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5655" h="789720">
                <a:moveTo>
                  <a:pt x="0" y="789720"/>
                </a:moveTo>
                <a:lnTo>
                  <a:pt x="387240" y="0"/>
                </a:lnTo>
                <a:lnTo>
                  <a:pt x="809859" y="1356"/>
                </a:lnTo>
                <a:lnTo>
                  <a:pt x="3555655" y="780747"/>
                </a:lnTo>
                <a:lnTo>
                  <a:pt x="0" y="789720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525782" y="3147424"/>
            <a:ext cx="5803114" cy="2948373"/>
            <a:chOff x="5122217" y="1726911"/>
            <a:chExt cx="7164616" cy="4290013"/>
          </a:xfrm>
        </p:grpSpPr>
        <p:cxnSp>
          <p:nvCxnSpPr>
            <p:cNvPr id="20" name="直接连接符 19"/>
            <p:cNvCxnSpPr/>
            <p:nvPr/>
          </p:nvCxnSpPr>
          <p:spPr bwMode="auto">
            <a:xfrm flipH="1">
              <a:off x="6246924" y="5262544"/>
              <a:ext cx="4457886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1" name="Text Box 4"/>
            <p:cNvSpPr txBox="1">
              <a:spLocks noChangeArrowheads="1"/>
            </p:cNvSpPr>
            <p:nvPr/>
          </p:nvSpPr>
          <p:spPr bwMode="auto">
            <a:xfrm>
              <a:off x="5122217" y="5770703"/>
              <a:ext cx="1310551" cy="24622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 anchor="ctr" anchorCtr="1">
              <a:noAutofit/>
            </a:bodyPr>
            <a:lstStyle/>
            <a:p>
              <a:pPr algn="l" eaLnBrk="1" fontAlgn="ctr" hangingPunct="1">
                <a:spcBef>
                  <a:spcPct val="50000"/>
                </a:spcBef>
              </a:pPr>
              <a:r>
                <a:rPr lang="en-US" sz="1600" b="1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ПК</a:t>
              </a:r>
            </a:p>
          </p:txBody>
        </p: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7786587" y="4981999"/>
              <a:ext cx="1524543" cy="49244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 anchor="ctr" anchorCtr="1">
              <a:noAutofit/>
            </a:bodyPr>
            <a:lstStyle/>
            <a:p>
              <a:pPr algn="l" eaLnBrk="1" fontAlgn="ctr" hangingPunct="1">
                <a:spcBef>
                  <a:spcPct val="50000"/>
                </a:spcBef>
              </a:pPr>
              <a:r>
                <a:rPr lang="ru-RU" sz="1600" b="1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Кабель консоли</a:t>
              </a:r>
            </a:p>
          </p:txBody>
        </p: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8134300" y="2507826"/>
              <a:ext cx="1113968" cy="24622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 lIns="0" tIns="0" rIns="0" bIns="0" anchor="ctr" anchorCtr="1">
              <a:noAutofit/>
            </a:bodyPr>
            <a:lstStyle/>
            <a:p>
              <a:pPr algn="l" eaLnBrk="1" fontAlgn="ctr" hangingPunct="1">
                <a:spcBef>
                  <a:spcPct val="50000"/>
                </a:spcBef>
              </a:pPr>
              <a:r>
                <a:rPr lang="en-US" sz="1600" b="1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AR2220</a:t>
              </a:r>
            </a:p>
          </p:txBody>
        </p:sp>
        <p:pic>
          <p:nvPicPr>
            <p:cNvPr id="24" name="Picture 151" descr="E:\backup\AR\AR产品营销资料\ARx2系列\产品图片\20110330\2220-Z.png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5742543" y="1726911"/>
              <a:ext cx="5777346" cy="746852"/>
            </a:xfrm>
            <a:prstGeom prst="rect">
              <a:avLst/>
            </a:prstGeom>
            <a:noFill/>
          </p:spPr>
        </p:pic>
        <p:cxnSp>
          <p:nvCxnSpPr>
            <p:cNvPr id="25" name="直接连接符 24"/>
            <p:cNvCxnSpPr/>
            <p:nvPr/>
          </p:nvCxnSpPr>
          <p:spPr bwMode="auto">
            <a:xfrm>
              <a:off x="10689874" y="2367070"/>
              <a:ext cx="14936" cy="2895474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26" name="图片 25" descr="P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75978" y="4868444"/>
              <a:ext cx="970946" cy="813023"/>
            </a:xfrm>
            <a:prstGeom prst="rect">
              <a:avLst/>
            </a:prstGeom>
          </p:spPr>
        </p:pic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>
              <a:off x="10446207" y="2444766"/>
              <a:ext cx="1840626" cy="39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Консольный порт</a:t>
              </a:r>
              <a:endPara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8" name="TextBox 12"/>
            <p:cNvSpPr txBox="1">
              <a:spLocks noChangeArrowheads="1"/>
            </p:cNvSpPr>
            <p:nvPr/>
          </p:nvSpPr>
          <p:spPr bwMode="auto">
            <a:xfrm>
              <a:off x="6209211" y="5283708"/>
              <a:ext cx="99738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COM</a:t>
              </a: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-порт</a:t>
              </a:r>
              <a:endPara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pic>
          <p:nvPicPr>
            <p:cNvPr id="29" name="图片 28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028452" y="3126295"/>
              <a:ext cx="4579426" cy="15771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5565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VRP</a:t>
            </a:r>
          </a:p>
          <a:p>
            <a:r>
              <a:rPr lang="ru-RU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командной строки</a:t>
            </a:r>
          </a:p>
          <a:p>
            <a:pPr marL="773113" lvl="1" indent="-315913">
              <a:buFont typeface="微软雅黑" panose="020B0503020204020204" pitchFamily="34" charset="-122"/>
              <a:buChar char="▪"/>
            </a:pPr>
            <a:r>
              <a:rPr lang="ru-RU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Обзор командной строки</a:t>
            </a:r>
          </a:p>
          <a:p>
            <a:pPr marL="773113" lvl="1" indent="-315913">
              <a:buFont typeface="微软雅黑" panose="020B0503020204020204" pitchFamily="34" charset="-122"/>
              <a:buChar char="▫"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Основные команды конфигурации</a:t>
            </a:r>
          </a:p>
          <a:p>
            <a:pPr marL="773113" lvl="1" indent="-315913">
              <a:buFont typeface="微软雅黑" panose="020B0503020204020204" pitchFamily="34" charset="-122"/>
              <a:buChar char="▫"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Анализ примеров</a:t>
            </a:r>
          </a:p>
          <a:p>
            <a:pPr marL="403039" lvl="1" indent="0">
              <a:buNone/>
            </a:pPr>
            <a:endParaRPr lang="ru-RU" altLang="zh-CN" b="1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indent="0">
              <a:buNone/>
            </a:pPr>
            <a:endParaRPr lang="ru-RU" altLang="zh-C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1880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占位符 3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Команды CLI имеют единую структуру. CLI анализирует введенную команду и выполняет ее для реализации функции, например запроса, настройки или управления.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Основная структура команд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33520" y="3316991"/>
            <a:ext cx="11324531" cy="10624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Командное слово: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определяет операцию, которая должна быть выполнена, например display (запрос статуса устройства) или </a:t>
            </a: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reboot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(перезагрузка устройства).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Ключевое слово: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специальная строка символов, которая используется для дальнейшего </a:t>
            </a:r>
            <a:r>
              <a:rPr lang="ru-RU" sz="12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уточнения</a:t>
            </a:r>
            <a:r>
              <a:rPr lang="ru-RU" sz="1200" dirty="0">
                <a:solidFill>
                  <a:srgbClr val="FF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команды. Это расширение команды, которое может быть использовано также для выражения логики состава команды.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Список параметров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: состоит из имен параметров и значений для дальнейшего </a:t>
            </a:r>
            <a:r>
              <a:rPr lang="ru-RU" sz="12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определения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функции команды. Он может содержать одну или несколько пар имен и значений параметров.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5522875" y="2106589"/>
            <a:ext cx="3252367" cy="1161379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ru-RU" altLang="zh-CN" sz="1200" kern="0" dirty="0"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594800" y="2192987"/>
            <a:ext cx="1652399" cy="479843"/>
          </a:xfrm>
          <a:prstGeom prst="rect">
            <a:avLst/>
          </a:prstGeom>
          <a:noFill/>
          <a:ln w="9525">
            <a:solidFill>
              <a:schemeClr val="tx1"/>
            </a:solidFill>
          </a:ln>
          <a:effectLst/>
        </p:spPr>
        <p:txBody>
          <a:bodyPr vert="horz" wrap="square" lIns="36000" tIns="36000" rIns="36000" bIns="36000" numCol="1" rtlCol="0" anchor="ctr" anchorCtr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Командное слово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7345466" y="2781895"/>
            <a:ext cx="1047496" cy="429268"/>
          </a:xfrm>
          <a:prstGeom prst="rect">
            <a:avLst/>
          </a:prstGeom>
          <a:noFill/>
          <a:ln w="12700">
            <a:solidFill>
              <a:srgbClr val="EC7061"/>
            </a:solidFill>
            <a:prstDash val="dash"/>
          </a:ln>
          <a:effectLst/>
        </p:spPr>
        <p:txBody>
          <a:bodyPr vert="horz" wrap="square" lIns="36000" tIns="36000" rIns="36000" bIns="36000" numCol="1" rtlCol="0" anchor="ctr" anchorCtr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Значение параметра</a:t>
            </a:r>
          </a:p>
        </p:txBody>
      </p:sp>
      <p:sp>
        <p:nvSpPr>
          <p:cNvPr id="18" name="矩形 17"/>
          <p:cNvSpPr/>
          <p:nvPr/>
        </p:nvSpPr>
        <p:spPr bwMode="auto">
          <a:xfrm>
            <a:off x="3785241" y="2806941"/>
            <a:ext cx="1047496" cy="391170"/>
          </a:xfrm>
          <a:prstGeom prst="rect">
            <a:avLst/>
          </a:prstGeom>
          <a:solidFill>
            <a:schemeClr val="bg1"/>
          </a:solidFill>
          <a:ln w="12700">
            <a:solidFill>
              <a:srgbClr val="99DFF9"/>
            </a:solidFill>
            <a:prstDash val="sysDash"/>
          </a:ln>
          <a:effectLst/>
        </p:spPr>
        <p:txBody>
          <a:bodyPr vert="horz" wrap="square" lIns="36000" tIns="36000" rIns="36000" bIns="36000" numCol="1" rtlCol="0" anchor="ctr" anchorCtr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Ключевое слово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5959851" y="2787892"/>
            <a:ext cx="1047496" cy="429268"/>
          </a:xfrm>
          <a:prstGeom prst="rect">
            <a:avLst/>
          </a:prstGeom>
          <a:noFill/>
          <a:ln w="12700">
            <a:solidFill>
              <a:srgbClr val="EC7061"/>
            </a:solidFill>
            <a:prstDash val="dash"/>
          </a:ln>
          <a:effectLst/>
        </p:spPr>
        <p:txBody>
          <a:bodyPr vert="horz" wrap="square" lIns="36000" tIns="36000" rIns="36000" bIns="36000" numCol="1" rtlCol="0" anchor="ctr" anchorCtr="1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Имя параметра</a:t>
            </a:r>
          </a:p>
        </p:txBody>
      </p:sp>
      <p:sp>
        <p:nvSpPr>
          <p:cNvPr id="24" name="矩形 23"/>
          <p:cNvSpPr/>
          <p:nvPr/>
        </p:nvSpPr>
        <p:spPr bwMode="auto">
          <a:xfrm>
            <a:off x="5174229" y="2423883"/>
            <a:ext cx="83134" cy="6205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anose="05000000000000000000" pitchFamily="2" charset="2"/>
              <a:buChar char="n"/>
            </a:pPr>
            <a:endParaRPr kumimoji="0" lang="ru-RU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26" name="肘形连接符 25"/>
          <p:cNvCxnSpPr>
            <a:endCxn id="19" idx="1"/>
          </p:cNvCxnSpPr>
          <p:nvPr/>
        </p:nvCxnSpPr>
        <p:spPr bwMode="auto">
          <a:xfrm>
            <a:off x="5231236" y="2454909"/>
            <a:ext cx="728615" cy="547617"/>
          </a:xfrm>
          <a:prstGeom prst="bentConnector3">
            <a:avLst>
              <a:gd name="adj1" fmla="val 50000"/>
            </a:avLst>
          </a:prstGeom>
          <a:ln w="19050">
            <a:solidFill>
              <a:schemeClr val="dk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19" idx="3"/>
            <a:endCxn id="17" idx="1"/>
          </p:cNvCxnSpPr>
          <p:nvPr/>
        </p:nvCxnSpPr>
        <p:spPr bwMode="auto">
          <a:xfrm flipV="1">
            <a:off x="7007347" y="2996529"/>
            <a:ext cx="338119" cy="5997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肘形连接符 27"/>
          <p:cNvCxnSpPr/>
          <p:nvPr/>
        </p:nvCxnSpPr>
        <p:spPr bwMode="auto">
          <a:xfrm flipV="1">
            <a:off x="8414515" y="2451365"/>
            <a:ext cx="620006" cy="562156"/>
          </a:xfrm>
          <a:prstGeom prst="bentConnector3">
            <a:avLst>
              <a:gd name="adj1" fmla="val 50000"/>
            </a:avLst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202229" y="2090577"/>
            <a:ext cx="2236955" cy="375270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Список параметров</a:t>
            </a:r>
          </a:p>
        </p:txBody>
      </p:sp>
      <p:cxnSp>
        <p:nvCxnSpPr>
          <p:cNvPr id="6" name="直接连接符 5"/>
          <p:cNvCxnSpPr>
            <a:stCxn id="16" idx="3"/>
          </p:cNvCxnSpPr>
          <p:nvPr/>
        </p:nvCxnSpPr>
        <p:spPr>
          <a:xfrm flipV="1">
            <a:off x="3247199" y="2422280"/>
            <a:ext cx="5528043" cy="1062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>
            <a:cxnSpLocks noChangeAspect="1"/>
          </p:cNvCxnSpPr>
          <p:nvPr/>
        </p:nvCxnSpPr>
        <p:spPr bwMode="auto">
          <a:xfrm>
            <a:off x="3281196" y="2457431"/>
            <a:ext cx="485688" cy="536241"/>
          </a:xfrm>
          <a:prstGeom prst="bentConnector3">
            <a:avLst>
              <a:gd name="adj1" fmla="val 50000"/>
            </a:avLst>
          </a:prstGeom>
          <a:ln w="19050">
            <a:solidFill>
              <a:schemeClr val="dk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形状 32"/>
          <p:cNvCxnSpPr/>
          <p:nvPr/>
        </p:nvCxnSpPr>
        <p:spPr bwMode="auto">
          <a:xfrm flipV="1">
            <a:off x="4822184" y="2464928"/>
            <a:ext cx="94868" cy="548593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44035" y="4638054"/>
            <a:ext cx="10124746" cy="1829266"/>
            <a:chOff x="763481" y="4566297"/>
            <a:chExt cx="10124746" cy="1829266"/>
          </a:xfrm>
        </p:grpSpPr>
        <p:sp>
          <p:nvSpPr>
            <p:cNvPr id="34" name="文本框 33"/>
            <p:cNvSpPr txBox="1"/>
            <p:nvPr/>
          </p:nvSpPr>
          <p:spPr>
            <a:xfrm>
              <a:off x="763481" y="4566297"/>
              <a:ext cx="4803559" cy="1815882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Пример 1:</a:t>
              </a: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display </a:t>
              </a:r>
              <a:r>
                <a:rPr lang="ru-RU" sz="16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ip</a:t>
              </a: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</a:t>
              </a:r>
              <a:r>
                <a:rPr lang="ru-RU" sz="16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interface</a:t>
              </a: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</a:t>
              </a:r>
              <a:r>
                <a:rPr lang="en-US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GE0/0/0</a:t>
              </a: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: отображает информацию о интерфейсе.</a:t>
              </a: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Команда: display</a:t>
              </a: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Ключевое слово: </a:t>
              </a:r>
              <a:r>
                <a:rPr lang="ru-RU" sz="16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ip</a:t>
              </a:r>
              <a:endPara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Имя параметра: </a:t>
              </a:r>
              <a:r>
                <a:rPr lang="en-US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interface</a:t>
              </a: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Значение параметра: </a:t>
              </a:r>
              <a:r>
                <a:rPr lang="en-US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GE0/0/0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084668" y="4567684"/>
              <a:ext cx="4803559" cy="1827879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Пример 2:</a:t>
              </a:r>
            </a:p>
            <a:p>
              <a:pPr fontAlgn="ctr"/>
              <a:r>
                <a:rPr lang="en-US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reboot</a:t>
              </a: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: перезагрузка устройства.</a:t>
              </a: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Команда: </a:t>
              </a:r>
              <a:r>
                <a:rPr lang="en-US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reboot </a:t>
              </a:r>
              <a:endPara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Каждая команда должна начинаться с командного слова. Командное слово выбирается из списка стандартных командных слов.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9116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en-US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Versatile Routing Platform </a:t>
            </a:r>
            <a:r>
              <a:rPr lang="ru-RU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(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VRP) –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это универсальная платформа операционной 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системы для продуктов сетей передачи данных Huawei. Платформа основывается на IP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и имеет компонентную архитектуру. 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Она предоставляет богатые возможности и функции, в том числе адаптируемые и расширяемые функции в соответствии с областью применения, что значительно повышает эффективность работы устройств, использующих эту ОС. Чтобы эффективно управлять такими устройствами, вам необходимо знать VRP и соответствующие настройки.</a:t>
            </a:r>
          </a:p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Этот курс описывает основные понятия, общие команды и интерфейс командной строки VRP.</a:t>
            </a:r>
          </a:p>
        </p:txBody>
      </p:sp>
    </p:spTree>
    <p:extLst>
      <p:ext uri="{BB962C8B-B14F-4D97-AF65-F5344CB8AC3E}">
        <p14:creationId xmlns:p14="http://schemas.microsoft.com/office/powerpoint/2010/main" val="22489892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Устройство предоставляет различные команды,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осуществляющие конфигурацию и запросы.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Чтобы облегчить использование этих команд, VRP регистрирует команды в различных режимах просмотра в соответствии с их функциями.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Режимы 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выполнения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команд (1)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48504" y="2135285"/>
            <a:ext cx="4735290" cy="34685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пользователя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(</a:t>
            </a:r>
            <a:r>
              <a:rPr lang="en-US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user view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):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 этом режиме можно проверить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текущий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статус и статистику устройства.</a:t>
            </a:r>
          </a:p>
          <a:p>
            <a:pPr marL="285750" indent="-285750" font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системы</a:t>
            </a:r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en-US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(system view)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: в этом режиме можно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выполнять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системные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настройки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</a:t>
            </a:r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переходить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 другие режимы конфигурации.</a:t>
            </a:r>
          </a:p>
          <a:p>
            <a:pPr marL="285750" indent="-285750" fontAlgn="ct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Другие режимы: в других </a:t>
            </a:r>
            <a:r>
              <a:rPr lang="ru-RU" sz="16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режимах, </a:t>
            </a:r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например режимах интерфейса и протокола,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можно выполнять настройки интерфейса и параметров протокола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</p:txBody>
      </p:sp>
      <p:cxnSp>
        <p:nvCxnSpPr>
          <p:cNvPr id="37" name="直接箭头连接符 36"/>
          <p:cNvCxnSpPr>
            <a:endCxn id="25" idx="1"/>
          </p:cNvCxnSpPr>
          <p:nvPr/>
        </p:nvCxnSpPr>
        <p:spPr>
          <a:xfrm>
            <a:off x="2725711" y="4648324"/>
            <a:ext cx="929348" cy="107771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endCxn id="23" idx="1"/>
          </p:cNvCxnSpPr>
          <p:nvPr/>
        </p:nvCxnSpPr>
        <p:spPr>
          <a:xfrm flipV="1">
            <a:off x="2733299" y="2885705"/>
            <a:ext cx="930402" cy="150985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圆角矩形 19"/>
          <p:cNvSpPr/>
          <p:nvPr/>
        </p:nvSpPr>
        <p:spPr>
          <a:xfrm>
            <a:off x="191386" y="4319470"/>
            <a:ext cx="1293233" cy="46522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пользователя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887827" y="4332165"/>
            <a:ext cx="927402" cy="46522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системы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3663701" y="2135285"/>
            <a:ext cx="2054546" cy="1500839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Режимы интерфейсов:</a:t>
            </a:r>
          </a:p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интерфейса </a:t>
            </a:r>
            <a:r>
              <a:rPr lang="ru-RU" sz="1200" dirty="0" err="1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GigabitEthernet</a:t>
            </a:r>
            <a:endParaRPr lang="ru-RU" sz="120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интерфейса </a:t>
            </a:r>
            <a:r>
              <a:rPr lang="ru-RU" sz="1200" dirty="0" err="1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Ethernet</a:t>
            </a:r>
            <a:endParaRPr lang="ru-RU" sz="120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последовательного интерфейса</a:t>
            </a:r>
          </a:p>
          <a:p>
            <a:pPr algn="ctr" fontAlgn="ctr"/>
            <a:r>
              <a:rPr lang="ru-RU" sz="12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...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643755" y="3981828"/>
            <a:ext cx="2055600" cy="1165895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Режимы протоколов:</a:t>
            </a:r>
          </a:p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OSPF</a:t>
            </a:r>
          </a:p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IS-IS</a:t>
            </a:r>
          </a:p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BGP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3655059" y="5493427"/>
            <a:ext cx="2055600" cy="46522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...</a:t>
            </a:r>
          </a:p>
        </p:txBody>
      </p:sp>
      <p:cxnSp>
        <p:nvCxnSpPr>
          <p:cNvPr id="26" name="直接箭头连接符 25"/>
          <p:cNvCxnSpPr>
            <a:stCxn id="20" idx="3"/>
            <a:endCxn id="22" idx="1"/>
          </p:cNvCxnSpPr>
          <p:nvPr/>
        </p:nvCxnSpPr>
        <p:spPr>
          <a:xfrm>
            <a:off x="1484619" y="4552080"/>
            <a:ext cx="403208" cy="12695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>
            <a:stCxn id="22" idx="3"/>
            <a:endCxn id="24" idx="1"/>
          </p:cNvCxnSpPr>
          <p:nvPr/>
        </p:nvCxnSpPr>
        <p:spPr>
          <a:xfrm>
            <a:off x="2815229" y="4564775"/>
            <a:ext cx="828526" cy="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圆角矩形 60"/>
          <p:cNvSpPr/>
          <p:nvPr/>
        </p:nvSpPr>
        <p:spPr>
          <a:xfrm>
            <a:off x="5925097" y="4226344"/>
            <a:ext cx="1443817" cy="407724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области OSPF</a:t>
            </a:r>
          </a:p>
        </p:txBody>
      </p:sp>
      <p:cxnSp>
        <p:nvCxnSpPr>
          <p:cNvPr id="62" name="直接箭头连接符 61"/>
          <p:cNvCxnSpPr>
            <a:endCxn id="61" idx="1"/>
          </p:cNvCxnSpPr>
          <p:nvPr/>
        </p:nvCxnSpPr>
        <p:spPr>
          <a:xfrm>
            <a:off x="5181600" y="4430206"/>
            <a:ext cx="743497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295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Режимы 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выполнения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команд (2)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1248973" y="4110455"/>
            <a:ext cx="9773409" cy="224676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Примеры команд:</a:t>
            </a:r>
          </a:p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&lt;Huawei&gt;</a:t>
            </a:r>
            <a:r>
              <a:rPr lang="ru-RU" sz="14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system-view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#Эта команда используется для входа в режим системы из режима пользователя. Режим пользователя является первым режимом, который отображается после входа в устройство.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[Huawei]interface </a:t>
            </a:r>
            <a:r>
              <a:rPr lang="en-US" sz="14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GigabitEthernet</a:t>
            </a: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0/0/1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#Эта команда используется для входа в режим интерфейса из режима системы.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[Huawei-GigabitEthernet0/0/1]</a:t>
            </a:r>
            <a:r>
              <a:rPr lang="en-US" sz="14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ip</a:t>
            </a: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address 192.168.1.1 24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 #Эта команда используется для настройки IP-адреса.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[Huawei-GigabitEthernet0/0/1]quit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 #Эта команда используется для возврата к предыдущему режиму.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[Huawei]</a:t>
            </a:r>
            <a:r>
              <a:rPr lang="en-US" sz="14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ospf</a:t>
            </a: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1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 #Эта команда используется для входа в режим протокола из режима системы.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[Huawei-ospf-1]area 0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  #Эта команда используется для входа в режим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настройки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области OSPF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из режима общих настроек </a:t>
            </a:r>
            <a:r>
              <a:rPr lang="en-US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OSPF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fontAlgn="ctr"/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[Huawei-ospf-1-area-0.0.0.0]return</a:t>
            </a: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    #Эта команда используется для возврата в режим пользователя.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1851949" y="2577952"/>
            <a:ext cx="1477743" cy="630701"/>
          </a:xfrm>
          <a:prstGeom prst="roundRect">
            <a:avLst>
              <a:gd name="adj" fmla="val 1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пользователя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4943663" y="2577953"/>
            <a:ext cx="1080000" cy="465220"/>
          </a:xfrm>
          <a:prstGeom prst="roundRect">
            <a:avLst>
              <a:gd name="adj" fmla="val 1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системы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90831" y="2208621"/>
            <a:ext cx="1153003" cy="338554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ctr"/>
            <a:r>
              <a:rPr lang="en-US" sz="1400" dirty="0">
                <a:sym typeface="Huawei Sans" panose="020C0503030203020204" pitchFamily="34" charset="0"/>
              </a:rPr>
              <a:t>&lt;Huawei&gt;</a:t>
            </a: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329692" y="2749380"/>
            <a:ext cx="1613971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431736" y="2425338"/>
            <a:ext cx="169170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system-view</a:t>
            </a:r>
          </a:p>
        </p:txBody>
      </p:sp>
      <p:cxnSp>
        <p:nvCxnSpPr>
          <p:cNvPr id="27" name="直接箭头连接符 26"/>
          <p:cNvCxnSpPr/>
          <p:nvPr/>
        </p:nvCxnSpPr>
        <p:spPr>
          <a:xfrm rot="10800000">
            <a:off x="3306405" y="2901780"/>
            <a:ext cx="1613971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828950" y="2870100"/>
            <a:ext cx="88372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quit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907161" y="2169136"/>
            <a:ext cx="1153003" cy="338554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ctr"/>
            <a:r>
              <a:rPr lang="en-US" sz="1400" dirty="0">
                <a:sym typeface="Huawei Sans" panose="020C0503030203020204" pitchFamily="34" charset="0"/>
              </a:rPr>
              <a:t>[Huawei]</a:t>
            </a:r>
          </a:p>
        </p:txBody>
      </p:sp>
      <p:cxnSp>
        <p:nvCxnSpPr>
          <p:cNvPr id="37" name="直接箭头连接符 36"/>
          <p:cNvCxnSpPr>
            <a:endCxn id="13" idx="1"/>
          </p:cNvCxnSpPr>
          <p:nvPr/>
        </p:nvCxnSpPr>
        <p:spPr>
          <a:xfrm>
            <a:off x="6103761" y="2869875"/>
            <a:ext cx="2244335" cy="51366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 rot="714602">
            <a:off x="6916571" y="2804865"/>
            <a:ext cx="802601" cy="3432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ospf</a:t>
            </a: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1</a:t>
            </a:r>
          </a:p>
        </p:txBody>
      </p:sp>
      <p:cxnSp>
        <p:nvCxnSpPr>
          <p:cNvPr id="39" name="直接箭头连接符 38"/>
          <p:cNvCxnSpPr/>
          <p:nvPr/>
        </p:nvCxnSpPr>
        <p:spPr>
          <a:xfrm flipH="1" flipV="1">
            <a:off x="6095999" y="3035892"/>
            <a:ext cx="2185861" cy="49096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 rot="714602">
            <a:off x="6868706" y="3214107"/>
            <a:ext cx="640445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quit</a:t>
            </a:r>
          </a:p>
        </p:txBody>
      </p:sp>
      <p:cxnSp>
        <p:nvCxnSpPr>
          <p:cNvPr id="32" name="直接箭头连接符 31"/>
          <p:cNvCxnSpPr/>
          <p:nvPr/>
        </p:nvCxnSpPr>
        <p:spPr>
          <a:xfrm rot="20884781">
            <a:off x="6112828" y="2297901"/>
            <a:ext cx="230211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 rot="20884781">
            <a:off x="6073046" y="1934386"/>
            <a:ext cx="241299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endParaRPr lang="ru-RU" altLang="zh-CN" sz="160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rot="10084779">
            <a:off x="6111807" y="2453876"/>
            <a:ext cx="230211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 rot="20884781">
            <a:off x="6918242" y="2444365"/>
            <a:ext cx="69674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quit</a:t>
            </a:r>
          </a:p>
        </p:txBody>
      </p:sp>
      <p:sp>
        <p:nvSpPr>
          <p:cNvPr id="47" name="矩形 46"/>
          <p:cNvSpPr/>
          <p:nvPr/>
        </p:nvSpPr>
        <p:spPr>
          <a:xfrm rot="20836351">
            <a:off x="5962149" y="2024398"/>
            <a:ext cx="2375971" cy="27699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interface </a:t>
            </a:r>
            <a:r>
              <a:rPr lang="en-US" sz="12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GigabitEthernet</a:t>
            </a: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0/0/1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8381463" y="1772112"/>
            <a:ext cx="1346687" cy="464400"/>
          </a:xfrm>
          <a:prstGeom prst="roundRect">
            <a:avLst>
              <a:gd name="adj" fmla="val 1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 интерфейса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317871" y="1386241"/>
            <a:ext cx="2883075" cy="338554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[Huawei-GigabitEthernet0/0/1]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8348096" y="3151338"/>
            <a:ext cx="1380053" cy="464400"/>
          </a:xfrm>
          <a:prstGeom prst="roundRect">
            <a:avLst>
              <a:gd name="adj" fmla="val 1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b="1" dirty="0">
                <a:solidFill>
                  <a:srgbClr val="FFFFFF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Режим протокола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176715" y="2759038"/>
            <a:ext cx="1368038" cy="338554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[Huawei-ospf-1]</a:t>
            </a:r>
          </a:p>
        </p:txBody>
      </p:sp>
      <p:sp>
        <p:nvSpPr>
          <p:cNvPr id="41" name="任意多边形 40"/>
          <p:cNvSpPr/>
          <p:nvPr/>
        </p:nvSpPr>
        <p:spPr>
          <a:xfrm rot="6618083">
            <a:off x="5336116" y="677348"/>
            <a:ext cx="1305610" cy="5303796"/>
          </a:xfrm>
          <a:custGeom>
            <a:avLst/>
            <a:gdLst>
              <a:gd name="connsiteX0" fmla="*/ 0 w 885706"/>
              <a:gd name="connsiteY0" fmla="*/ 12651 h 636245"/>
              <a:gd name="connsiteX1" fmla="*/ 885706 w 885706"/>
              <a:gd name="connsiteY1" fmla="*/ 636245 h 636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5706" h="636245">
                <a:moveTo>
                  <a:pt x="0" y="12651"/>
                </a:moveTo>
                <a:cubicBezTo>
                  <a:pt x="250613" y="-66652"/>
                  <a:pt x="836600" y="237182"/>
                  <a:pt x="885706" y="636245"/>
                </a:cubicBezTo>
              </a:path>
            </a:pathLst>
          </a:custGeom>
          <a:noFill/>
          <a:ln w="19050" cap="flat" cmpd="sng" algn="ctr">
            <a:solidFill>
              <a:srgbClr val="EC7061"/>
            </a:solidFill>
            <a:prstDash val="solid"/>
            <a:miter lim="800000"/>
            <a:tailEnd type="triangle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altLang="zh-CN" sz="1800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40677" y="3700702"/>
            <a:ext cx="883727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return</a:t>
            </a:r>
          </a:p>
        </p:txBody>
      </p:sp>
      <p:sp>
        <p:nvSpPr>
          <p:cNvPr id="44" name="矩形 43"/>
          <p:cNvSpPr/>
          <p:nvPr/>
        </p:nvSpPr>
        <p:spPr>
          <a:xfrm>
            <a:off x="2470134" y="1364795"/>
            <a:ext cx="718811" cy="360000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706578" y="1362597"/>
            <a:ext cx="718810" cy="360000"/>
          </a:xfrm>
          <a:prstGeom prst="roundRect">
            <a:avLst>
              <a:gd name="adj" fmla="val 1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b="1" kern="0" dirty="0">
              <a:solidFill>
                <a:srgbClr val="FFFFFF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315822" y="1375518"/>
            <a:ext cx="1012268" cy="360000"/>
          </a:xfrm>
          <a:prstGeom prst="roundRect">
            <a:avLst>
              <a:gd name="adj" fmla="val 1500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Имя режима</a:t>
            </a:r>
          </a:p>
        </p:txBody>
      </p:sp>
      <p:sp>
        <p:nvSpPr>
          <p:cNvPr id="31" name="矩形 30"/>
          <p:cNvSpPr/>
          <p:nvPr/>
        </p:nvSpPr>
        <p:spPr>
          <a:xfrm>
            <a:off x="3216822" y="1263570"/>
            <a:ext cx="1690339" cy="57131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Приглашение </a:t>
            </a:r>
            <a:r>
              <a:rPr lang="en-US" sz="16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CLI </a:t>
            </a:r>
            <a:r>
              <a:rPr lang="ru-RU" sz="16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режима</a:t>
            </a:r>
          </a:p>
        </p:txBody>
      </p:sp>
    </p:spTree>
    <p:extLst>
      <p:ext uri="{BB962C8B-B14F-4D97-AF65-F5344CB8AC3E}">
        <p14:creationId xmlns:p14="http://schemas.microsoft.com/office/powerpoint/2010/main" val="25802893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135018"/>
            <a:ext cx="11306175" cy="4680000"/>
          </a:xfr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CLI устройства предоставляет функции редактирования основных команд. Общие функции редактирования приведены ниже.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Редактирование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команд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(1)</a:t>
            </a:r>
          </a:p>
        </p:txBody>
      </p:sp>
      <p:sp>
        <p:nvSpPr>
          <p:cNvPr id="5" name="圆角矩形 75"/>
          <p:cNvSpPr/>
          <p:nvPr/>
        </p:nvSpPr>
        <p:spPr>
          <a:xfrm>
            <a:off x="451877" y="1627072"/>
            <a:ext cx="11243231" cy="2042626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1. Редактирование команд с помощью функциональных клавиш</a:t>
            </a:r>
          </a:p>
          <a:p>
            <a:pPr marL="525462" lvl="1" indent="-285750" algn="just" fontAlgn="ctr"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Клавиша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Backspace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: удаление символа перед курсором и перемещение курсора влево. Когда курсор достигает начала команды, генерируется аварийный сигнал.</a:t>
            </a:r>
          </a:p>
          <a:p>
            <a:pPr marL="525462" lvl="1" indent="-285750" algn="just" fontAlgn="ctr"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Левая клавиша курсора ← или </a:t>
            </a:r>
            <a:r>
              <a:rPr lang="ru-RU" sz="1400" b="1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Ctrl+B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: перемещение курсора на один символ влево. Когда курсор достигает начала команды, генерируется аварийный сигнал.</a:t>
            </a:r>
          </a:p>
          <a:p>
            <a:pPr marL="525462" lvl="1" indent="-285750" algn="just" fontAlgn="ctr"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Правая клавиша курсора → или </a:t>
            </a:r>
            <a:r>
              <a:rPr lang="ru-RU" sz="1400" b="1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Ctrl+F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: перемещает курсор на один символ вправо. Когда курсор достигает конца команды, генерируется аварийный сигнал.</a:t>
            </a:r>
          </a:p>
          <a:p>
            <a:pPr algn="just" fontAlgn="ctr">
              <a:spcAft>
                <a:spcPts val="600"/>
              </a:spcAft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2. Неполный ввод ключевых слов</a:t>
            </a:r>
          </a:p>
          <a:p>
            <a:pPr marL="525462" lvl="1" indent="-285750" algn="just" fontAlgn="ctr"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Устройство позволяет вводить неполные ключевые слова. В частности, если введенная строка символов совпадает с уникальным ключевым словом, вам не нужно вводить оставшиеся символы ключевого слова.</a:t>
            </a:r>
          </a:p>
          <a:p>
            <a:pPr algn="just" fontAlgn="ctr">
              <a:spcAft>
                <a:spcPts val="600"/>
              </a:spcAft>
            </a:pPr>
            <a:endParaRPr lang="ru-RU" altLang="zh-CN" sz="12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4906" y="4549966"/>
            <a:ext cx="4634677" cy="1872868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&lt;Huawei&gt;d cu</a:t>
            </a:r>
          </a:p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&lt;Huawei&gt;di cu</a:t>
            </a:r>
          </a:p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&lt;Huawei&gt;dis cu</a:t>
            </a:r>
          </a:p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&lt;Huawei&gt;d c</a:t>
            </a:r>
          </a:p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        ^</a:t>
            </a:r>
          </a:p>
          <a:p>
            <a:pPr marL="72000" algn="l" fontAlgn="ctr"/>
            <a:r>
              <a:rPr lang="en-US" sz="1400" dirty="0" err="1">
                <a:sym typeface="Huawei Sans" panose="020C0503030203020204" pitchFamily="34" charset="0"/>
              </a:rPr>
              <a:t>Error:Ambiguous</a:t>
            </a:r>
            <a:r>
              <a:rPr lang="en-US" sz="1400" dirty="0">
                <a:sym typeface="Huawei Sans" panose="020C0503030203020204" pitchFamily="34" charset="0"/>
              </a:rPr>
              <a:t> command found at '^' position.</a:t>
            </a:r>
          </a:p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&lt;Huawei&gt;dis c</a:t>
            </a:r>
          </a:p>
          <a:p>
            <a:pPr marL="72000" algn="l" fontAlgn="ctr"/>
            <a:r>
              <a:rPr lang="en-US" sz="1400" dirty="0">
                <a:sym typeface="Huawei Sans" panose="020C0503030203020204" pitchFamily="34" charset="0"/>
              </a:rPr>
              <a:t>            ^</a:t>
            </a:r>
          </a:p>
          <a:p>
            <a:pPr marL="72000" algn="l" fontAlgn="ctr"/>
            <a:r>
              <a:rPr lang="en-US" sz="1400" dirty="0" err="1">
                <a:sym typeface="Huawei Sans" panose="020C0503030203020204" pitchFamily="34" charset="0"/>
              </a:rPr>
              <a:t>Error:Ambiguous</a:t>
            </a:r>
            <a:r>
              <a:rPr lang="en-US" sz="1400" dirty="0">
                <a:sym typeface="Huawei Sans" panose="020C0503030203020204" pitchFamily="34" charset="0"/>
              </a:rPr>
              <a:t> command found at '^' position.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34113" y="4652472"/>
            <a:ext cx="3882753" cy="1993444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/>
            </a:defPPr>
            <a:lvl1pPr defTabSz="914400">
              <a:lnSpc>
                <a:spcPts val="2200"/>
              </a:lnSpc>
              <a:defRPr sz="1400" kern="0">
                <a:latin typeface="Huawei Sans"/>
                <a:ea typeface="方正兰亭黑简体"/>
              </a:defRPr>
            </a:lvl1pPr>
          </a:lstStyle>
          <a:p>
            <a:pPr fontAlgn="ctr"/>
            <a:r>
              <a:rPr lang="ru-RU" dirty="0">
                <a:latin typeface="Huawei Sans" panose="020C0503030203020204" pitchFamily="34" charset="0"/>
              </a:rPr>
              <a:t>Например, команда </a:t>
            </a:r>
            <a:r>
              <a:rPr lang="en-US" b="1" dirty="0">
                <a:latin typeface="Huawei Sans" panose="020C0503030203020204" pitchFamily="34" charset="0"/>
              </a:rPr>
              <a:t>display current-configuration</a:t>
            </a:r>
            <a:r>
              <a:rPr lang="ru-RU" dirty="0">
                <a:latin typeface="Huawei Sans" panose="020C0503030203020204" pitchFamily="34" charset="0"/>
              </a:rPr>
              <a:t> идентифицируется при вводе </a:t>
            </a:r>
            <a:r>
              <a:rPr lang="ru-RU" b="1" dirty="0">
                <a:latin typeface="Huawei Sans" panose="020C0503030203020204" pitchFamily="34" charset="0"/>
              </a:rPr>
              <a:t>d </a:t>
            </a:r>
            <a:r>
              <a:rPr lang="ru-RU" b="1" dirty="0" err="1">
                <a:latin typeface="Huawei Sans" panose="020C0503030203020204" pitchFamily="34" charset="0"/>
              </a:rPr>
              <a:t>cu</a:t>
            </a:r>
            <a:r>
              <a:rPr lang="ru-RU" dirty="0">
                <a:latin typeface="Huawei Sans" panose="020C0503030203020204" pitchFamily="34" charset="0"/>
              </a:rPr>
              <a:t>, </a:t>
            </a:r>
            <a:r>
              <a:rPr lang="ru-RU" b="1" dirty="0" err="1">
                <a:latin typeface="Huawei Sans" panose="020C0503030203020204" pitchFamily="34" charset="0"/>
              </a:rPr>
              <a:t>di</a:t>
            </a:r>
            <a:r>
              <a:rPr lang="ru-RU" b="1" dirty="0">
                <a:latin typeface="Huawei Sans" panose="020C0503030203020204" pitchFamily="34" charset="0"/>
              </a:rPr>
              <a:t> </a:t>
            </a:r>
            <a:r>
              <a:rPr lang="ru-RU" b="1" dirty="0" err="1">
                <a:latin typeface="Huawei Sans" panose="020C0503030203020204" pitchFamily="34" charset="0"/>
              </a:rPr>
              <a:t>cu</a:t>
            </a:r>
            <a:r>
              <a:rPr lang="ru-RU" b="1" dirty="0">
                <a:latin typeface="Huawei Sans" panose="020C0503030203020204" pitchFamily="34" charset="0"/>
              </a:rPr>
              <a:t> </a:t>
            </a:r>
            <a:r>
              <a:rPr lang="ru-RU" dirty="0">
                <a:latin typeface="Huawei Sans" panose="020C0503030203020204" pitchFamily="34" charset="0"/>
              </a:rPr>
              <a:t>или </a:t>
            </a:r>
            <a:r>
              <a:rPr lang="ru-RU" b="1" dirty="0" err="1">
                <a:latin typeface="Huawei Sans" panose="020C0503030203020204" pitchFamily="34" charset="0"/>
              </a:rPr>
              <a:t>dis</a:t>
            </a:r>
            <a:r>
              <a:rPr lang="ru-RU" b="1" dirty="0">
                <a:latin typeface="Huawei Sans" panose="020C0503030203020204" pitchFamily="34" charset="0"/>
              </a:rPr>
              <a:t> </a:t>
            </a:r>
            <a:r>
              <a:rPr lang="ru-RU" b="1" dirty="0" err="1">
                <a:latin typeface="Huawei Sans" panose="020C0503030203020204" pitchFamily="34" charset="0"/>
              </a:rPr>
              <a:t>cu</a:t>
            </a:r>
            <a:r>
              <a:rPr lang="ru-RU" dirty="0">
                <a:latin typeface="Huawei Sans" panose="020C0503030203020204" pitchFamily="34" charset="0"/>
              </a:rPr>
              <a:t>. Однако команда не будет идентифицирована, если вы введете </a:t>
            </a:r>
            <a:r>
              <a:rPr lang="ru-RU" b="1" dirty="0">
                <a:latin typeface="Huawei Sans" panose="020C0503030203020204" pitchFamily="34" charset="0"/>
              </a:rPr>
              <a:t>d c </a:t>
            </a:r>
            <a:r>
              <a:rPr lang="ru-RU" dirty="0">
                <a:latin typeface="Huawei Sans" panose="020C0503030203020204" pitchFamily="34" charset="0"/>
              </a:rPr>
              <a:t>или </a:t>
            </a:r>
            <a:r>
              <a:rPr lang="ru-RU" b="1" dirty="0" err="1">
                <a:latin typeface="Huawei Sans" panose="020C0503030203020204" pitchFamily="34" charset="0"/>
              </a:rPr>
              <a:t>dis</a:t>
            </a:r>
            <a:r>
              <a:rPr lang="ru-RU" b="1" dirty="0">
                <a:latin typeface="Huawei Sans" panose="020C0503030203020204" pitchFamily="34" charset="0"/>
              </a:rPr>
              <a:t> c</a:t>
            </a:r>
            <a:r>
              <a:rPr lang="ru-RU" dirty="0">
                <a:latin typeface="Huawei Sans" panose="020C0503030203020204" pitchFamily="34" charset="0"/>
              </a:rPr>
              <a:t>, поскольку эти символьные строки соответствуют нескольким командам.</a:t>
            </a:r>
          </a:p>
        </p:txBody>
      </p:sp>
    </p:spTree>
    <p:extLst>
      <p:ext uri="{BB962C8B-B14F-4D97-AF65-F5344CB8AC3E}">
        <p14:creationId xmlns:p14="http://schemas.microsoft.com/office/powerpoint/2010/main" val="17341350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Редактирование </a:t>
            </a:r>
            <a:r>
              <a:rPr lang="ru-RU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 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(2)</a:t>
            </a:r>
          </a:p>
        </p:txBody>
      </p:sp>
      <p:sp>
        <p:nvSpPr>
          <p:cNvPr id="9" name="圆角矩形 75"/>
          <p:cNvSpPr/>
          <p:nvPr/>
        </p:nvSpPr>
        <p:spPr>
          <a:xfrm>
            <a:off x="462292" y="1074353"/>
            <a:ext cx="11440148" cy="5135549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algn="just" fontAlgn="ctr">
              <a:lnSpc>
                <a:spcPct val="130000"/>
              </a:lnSpc>
              <a:spcAft>
                <a:spcPts val="600"/>
              </a:spcAft>
            </a:pPr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3. Редактирование команд с помощью клавиши </a:t>
            </a:r>
            <a:r>
              <a:rPr lang="ru-RU" sz="1600" b="1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Tab</a:t>
            </a:r>
            <a:endParaRPr lang="ru-RU" sz="1600" b="1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34987" lvl="1" indent="-285750" algn="just" fontAlgn="ctr">
              <a:lnSpc>
                <a:spcPct val="130000"/>
              </a:lnSpc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Если введенная строка символов совпадает с уникальным ключевым словом, система автоматически дополнит ключевое слово после нажатия </a:t>
            </a:r>
            <a:r>
              <a:rPr lang="ru-RU" sz="1400" b="1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Tab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 Если ключевое слово введено полностью, оно остается неизменным даже при повторном нажатии </a:t>
            </a:r>
            <a:r>
              <a:rPr lang="ru-RU" sz="1400" b="1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Tab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marL="523875" indent="-274638" algn="just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23875" indent="-274638" algn="just" fontAlgn="ctr">
              <a:lnSpc>
                <a:spcPts val="2600"/>
              </a:lnSpc>
              <a:spcAft>
                <a:spcPts val="600"/>
              </a:spcAft>
            </a:pPr>
            <a:endParaRPr lang="ru-RU" altLang="zh-CN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34987" lvl="1" indent="-285750" algn="just" fontAlgn="ctr">
              <a:lnSpc>
                <a:spcPct val="130000"/>
              </a:lnSpc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Если введенная строка символов соответствует нескольким ключевым словам, вы можете нажать </a:t>
            </a:r>
            <a:r>
              <a:rPr lang="ru-RU" sz="1400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Tab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несколько раз. Система будет по кругу отображать ключевые слова, начинающиеся с введенной строки, помогая найти желаемое ключевое слово.</a:t>
            </a:r>
          </a:p>
          <a:p>
            <a:pPr marL="523875" indent="-274638" algn="just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23875" indent="-274638" algn="just" fontAlgn="ctr">
              <a:lnSpc>
                <a:spcPts val="26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6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34987" lvl="1" indent="-285750" algn="just" fontAlgn="ctr">
              <a:lnSpc>
                <a:spcPct val="130000"/>
              </a:lnSpc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34987" lvl="1" indent="-285750" algn="just" fontAlgn="ctr">
              <a:lnSpc>
                <a:spcPct val="130000"/>
              </a:lnSpc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endParaRPr lang="ru-RU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534987" lvl="1" indent="-285750" algn="just" fontAlgn="ctr">
              <a:lnSpc>
                <a:spcPct val="130000"/>
              </a:lnSpc>
              <a:spcAft>
                <a:spcPts val="600"/>
              </a:spcAft>
              <a:buSzPct val="50000"/>
              <a:buFont typeface="Wingdings" panose="05000000000000000000" pitchFamily="2" charset="2"/>
              <a:buChar char="p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Если введенная строка символов не может идентифицировать какое-либо ключевое слово, введенная строка остается неизменной после нажатия </a:t>
            </a:r>
            <a:r>
              <a:rPr lang="ru-RU" sz="1400" b="1" dirty="0" err="1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Tab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77708" y="2241798"/>
            <a:ext cx="10448692" cy="584775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72000" algn="l"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                            #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Нажмите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72000" algn="l"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38668" y="3710707"/>
            <a:ext cx="10448692" cy="1206446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72000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 log             #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Нажмите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logbuffer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#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Нажмите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несколько раз, чтобы по кругу отобразить все соответствующие ключевые слова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logfile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loghost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77708" y="5801287"/>
            <a:ext cx="10448692" cy="584775"/>
          </a:xfrm>
          <a:prstGeom prst="rect">
            <a:avLst/>
          </a:prstGeom>
          <a:solidFill>
            <a:srgbClr val="F4FBFE"/>
          </a:solidFill>
          <a:ln w="9525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72000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loglog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      #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Введите некорректное ключевое слово и нажмите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font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[Huawei] info-center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loglog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1705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Для получения помощи в режиме реального времени можно использовать онлайн-справку по командной строке без запоминания большого количества сложных команд.</a:t>
            </a:r>
          </a:p>
          <a:p>
            <a:pPr>
              <a:lnSpc>
                <a:spcPct val="100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Онлайн-справка может быть классифицирована на полную и частичную. Чтобы открыть онлайн-справку, введите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знак вопроса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(?) </a:t>
            </a:r>
            <a:r>
              <a:rPr lang="ru-RU" sz="1600" dirty="0" smtClean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в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командной строке.</a:t>
            </a:r>
            <a:endParaRPr lang="ru-RU" altLang="zh-CN" sz="1800" dirty="0">
              <a:solidFill>
                <a:srgbClr val="151515"/>
              </a:solidFill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Использование онлайн-справки командной строки</a:t>
            </a:r>
          </a:p>
        </p:txBody>
      </p:sp>
      <p:sp>
        <p:nvSpPr>
          <p:cNvPr id="4" name="圆角矩形 75"/>
          <p:cNvSpPr/>
          <p:nvPr/>
        </p:nvSpPr>
        <p:spPr>
          <a:xfrm>
            <a:off x="502682" y="2442072"/>
            <a:ext cx="5556806" cy="33545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Полная справка</a:t>
            </a:r>
          </a:p>
        </p:txBody>
      </p:sp>
      <p:sp>
        <p:nvSpPr>
          <p:cNvPr id="5" name="圆角矩形 75"/>
          <p:cNvSpPr/>
          <p:nvPr/>
        </p:nvSpPr>
        <p:spPr>
          <a:xfrm>
            <a:off x="502682" y="2811432"/>
            <a:ext cx="5556806" cy="3493833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Чтобы войти в полную справку, введите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?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после открытия режима. Система отобразит все команды в данном режиме и их описания.</a:t>
            </a:r>
          </a:p>
          <a:p>
            <a:pPr marL="177800" indent="-177800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6" name="圆角矩形 75"/>
          <p:cNvSpPr/>
          <p:nvPr/>
        </p:nvSpPr>
        <p:spPr>
          <a:xfrm>
            <a:off x="6187694" y="2439005"/>
            <a:ext cx="5556806" cy="33545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Частичная справка</a:t>
            </a:r>
          </a:p>
        </p:txBody>
      </p:sp>
      <p:sp>
        <p:nvSpPr>
          <p:cNvPr id="7" name="圆角矩形 75"/>
          <p:cNvSpPr/>
          <p:nvPr/>
        </p:nvSpPr>
        <p:spPr>
          <a:xfrm>
            <a:off x="6187694" y="2808365"/>
            <a:ext cx="5556806" cy="3496899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Чтобы открыть частичную справку, нажмите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?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после ввода начального символа или строки символов команды. Система отобразит все команды, начинающиеся с этого символа или строки символов.</a:t>
            </a:r>
          </a:p>
          <a:p>
            <a:pPr marL="177800" indent="-177800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altLang="zh-CN" sz="1400" dirty="0">
              <a:solidFill>
                <a:schemeClr val="tx1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7762" y="3600470"/>
            <a:ext cx="5266645" cy="2646878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&lt;Huawei&gt;?</a:t>
            </a:r>
          </a:p>
          <a:p>
            <a:pPr algn="just" fontAlgn="ctr"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Команды режима пользователя: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arp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-ping       ARP-ping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autosave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  &lt;Group&gt;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autosave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command group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backup     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Backup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information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cd             Change current directory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clear      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Clear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clock          Specify the system clock</a:t>
            </a:r>
          </a:p>
          <a:p>
            <a:pPr algn="just" fontAlgn="ctr">
              <a:spcAft>
                <a:spcPts val="600"/>
              </a:spcAft>
            </a:pPr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...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32774" y="3982336"/>
            <a:ext cx="5266645" cy="1769715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 d?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debugging  &lt;Group&gt; debugging command group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delete 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Delete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a file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dialer 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Dialer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   List files on a filesystem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display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Display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information </a:t>
            </a:r>
          </a:p>
        </p:txBody>
      </p:sp>
    </p:spTree>
    <p:extLst>
      <p:ext uri="{BB962C8B-B14F-4D97-AF65-F5344CB8AC3E}">
        <p14:creationId xmlns:p14="http://schemas.microsoft.com/office/powerpoint/2010/main" val="1295280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6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Если команда проходит проверку синтаксиса, система ее выполняет. В противном случае система сообщает сообщение об ошибке.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Интерпретация сообщений об ошибках командной строки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75028" y="1981257"/>
            <a:ext cx="9470111" cy="4205525"/>
            <a:chOff x="757933" y="2539614"/>
            <a:chExt cx="9470111" cy="4205525"/>
          </a:xfrm>
        </p:grpSpPr>
        <p:sp>
          <p:nvSpPr>
            <p:cNvPr id="4" name="矩形 3"/>
            <p:cNvSpPr/>
            <p:nvPr/>
          </p:nvSpPr>
          <p:spPr>
            <a:xfrm>
              <a:off x="769636" y="2539614"/>
              <a:ext cx="9458408" cy="4205525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  <a:effectLst/>
          </p:spPr>
          <p:txBody>
            <a:bodyPr wrap="square">
              <a:noAutofit/>
            </a:bodyPr>
            <a:lstStyle/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[Huawei] </a:t>
              </a:r>
              <a:r>
                <a:rPr lang="en-US" sz="14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sysname</a:t>
              </a:r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</a:t>
              </a: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                     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^</a:t>
              </a:r>
            </a:p>
            <a:p>
              <a:pPr fontAlgn="ctr"/>
              <a:r>
                <a:rPr lang="en-US" sz="14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Error:Incomplete</a:t>
              </a:r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command found at ‘^’ position.  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#</a:t>
              </a: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Необходимо дополнить команду в месте, на которое указывает стрелка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  <a:p>
              <a:pPr fontAlgn="ctr"/>
              <a:endParaRPr lang="en-US" altLang="zh-CN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[Huawei] router if 1.1.1.1</a:t>
              </a: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                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^</a:t>
              </a: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Error: Unrecognized command found at ‘^’ position.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#</a:t>
              </a: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Не распознана команда в месте, на которое указывает стрелка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 </a:t>
              </a: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Проверьте корректность команды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  <a:p>
              <a:pPr fontAlgn="ctr"/>
              <a:endParaRPr lang="en-US" altLang="zh-CN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[Huawei] a</a:t>
              </a: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       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^</a:t>
              </a: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Error: Ambiguous command found at '^' position.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#</a:t>
              </a: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Более одной команды соответствует ключевому слову в месте, на которое указывает стрелка. В данном примере существует несколько ключевых слов, начинающихся с буквы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</a:t>
              </a:r>
              <a:r>
                <a:rPr lang="en-US" sz="1400" b="1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a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  <a:p>
              <a:pPr fontAlgn="ctr"/>
              <a:endParaRPr lang="en-US" altLang="zh-CN" sz="1400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[Huawei-GigabitEthernet0/0/0]</a:t>
              </a:r>
              <a:r>
                <a:rPr lang="en-US" sz="14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ospf</a:t>
              </a:r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cost 800000    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#</a:t>
              </a: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Недействительное значение параметра в месте, на которое указывает стрелка.</a:t>
              </a:r>
              <a:endParaRPr lang="en-US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fontAlgn="ctr"/>
              <a:r>
                <a:rPr lang="en-US" sz="1400" dirty="0">
                  <a:solidFill>
                    <a:srgbClr val="C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                                                           </a:t>
              </a:r>
              <a:r>
                <a:rPr lang="en-US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^</a:t>
              </a:r>
            </a:p>
            <a:p>
              <a:pPr fontAlgn="ctr"/>
              <a:r>
                <a:rPr lang="en-US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Error: Wrong parameter found at '^' position.</a:t>
              </a:r>
            </a:p>
          </p:txBody>
        </p:sp>
        <p:sp>
          <p:nvSpPr>
            <p:cNvPr id="6" name="圆角矩形 75"/>
            <p:cNvSpPr/>
            <p:nvPr/>
          </p:nvSpPr>
          <p:spPr>
            <a:xfrm>
              <a:off x="757933" y="2559377"/>
              <a:ext cx="9470111" cy="4185762"/>
            </a:xfrm>
            <a:prstGeom prst="roundRect">
              <a:avLst>
                <a:gd name="adj" fmla="val 874"/>
              </a:avLst>
            </a:prstGeom>
            <a:noFill/>
            <a:ln w="9525"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6000" rIns="72000" bIns="36000" rtlCol="0" anchor="t" anchorCtr="0">
              <a:noAutofit/>
            </a:bodyPr>
            <a:lstStyle/>
            <a:p>
              <a:pPr marL="177800" indent="-177800" algn="just" fontAlgn="ctr">
                <a:lnSpc>
                  <a:spcPts val="26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zh-CN" altLang="en-US" sz="16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marL="177800" indent="-177800" algn="just" fontAlgn="ctr">
                <a:lnSpc>
                  <a:spcPts val="2600"/>
                </a:lnSpc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endParaRPr lang="en-US" altLang="zh-CN" sz="16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6337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070068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Если команда начинается с ключевого слова </a:t>
            </a:r>
            <a:r>
              <a:rPr lang="ru-RU" sz="1800" b="1" dirty="0" err="1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undo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, это команда отмены. Команда отмены обычно используется для восстановления конфигурации по умолчанию, отключения функции или удаления конфигурации. Например: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Использование командных строк отмены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59170" y="2571447"/>
            <a:ext cx="7541641" cy="106182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 system-view</a:t>
            </a: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[Huawei] </a:t>
            </a:r>
            <a:r>
              <a:rPr lang="en-US" sz="12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sysname</a:t>
            </a: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Server</a:t>
            </a: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[Server] undo </a:t>
            </a:r>
            <a:r>
              <a:rPr lang="en-US" sz="12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sysname</a:t>
            </a:r>
            <a:endParaRPr lang="en-US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[Huawei]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59170" y="5363429"/>
            <a:ext cx="7541641" cy="80021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[Huawei]interface g0/0/1</a:t>
            </a: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[Huawei-GigabitEthernet0/0/1]</a:t>
            </a:r>
            <a:r>
              <a:rPr lang="en-US" sz="12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</a:t>
            </a: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address 192.168.1.1 24</a:t>
            </a: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[Huawei-GigabitEthernet0/0/1]undo </a:t>
            </a:r>
            <a:r>
              <a:rPr lang="en-US" sz="12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</a:t>
            </a: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address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59170" y="4099514"/>
            <a:ext cx="7541641" cy="80021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 system-view</a:t>
            </a: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[Huawei] ftp server enable </a:t>
            </a:r>
          </a:p>
          <a:p>
            <a:pPr algn="just" fontAlgn="ctr">
              <a:spcAft>
                <a:spcPts val="600"/>
              </a:spcAft>
            </a:pPr>
            <a:r>
              <a: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[Huawei] undo ftp server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5937" y="2212580"/>
            <a:ext cx="9467716" cy="3588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Huawei Sans" panose="020C0503030203020204" pitchFamily="34" charset="0"/>
              <a:buChar char="▫"/>
            </a:pP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Выполните команду </a:t>
            </a:r>
            <a:r>
              <a:rPr lang="ru-RU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undo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чтобы восстановить конфигурацию по умолчанию.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5938" y="3727703"/>
            <a:ext cx="6658414" cy="2644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Huawei Sans" panose="020C0503030203020204" pitchFamily="34" charset="0"/>
              <a:buChar char="▫"/>
            </a:pP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Выполните команду </a:t>
            </a:r>
            <a:r>
              <a:rPr lang="ru-RU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undo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чтобы отключить функцию.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55937" y="4969118"/>
            <a:ext cx="7209257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Huawei Sans" panose="020C0503030203020204" pitchFamily="34" charset="0"/>
              <a:buChar char="▫"/>
            </a:pP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Выполните команду </a:t>
            </a:r>
            <a:r>
              <a:rPr lang="ru-RU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undo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чтобы удалить конфигурацию.</a:t>
            </a:r>
          </a:p>
        </p:txBody>
      </p:sp>
    </p:spTree>
    <p:extLst>
      <p:ext uri="{BB962C8B-B14F-4D97-AF65-F5344CB8AC3E}">
        <p14:creationId xmlns:p14="http://schemas.microsoft.com/office/powerpoint/2010/main" val="4105222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0" y="1242453"/>
            <a:ext cx="12235623" cy="4680000"/>
          </a:xfrm>
        </p:spPr>
        <p:txBody>
          <a:bodyPr wrap="square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Устройство предоставляет быстрые клавиши командной строки для ускорения и упрощения ввода команд.</a:t>
            </a:r>
          </a:p>
          <a:p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Быстрые клавиши командной строки делятся на настраиваемые пользователем и системные.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4221" y="452604"/>
            <a:ext cx="10639827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Использование быстрых клавиш командной строки</a:t>
            </a:r>
          </a:p>
        </p:txBody>
      </p:sp>
      <p:sp>
        <p:nvSpPr>
          <p:cNvPr id="4" name="圆角矩形 75"/>
          <p:cNvSpPr/>
          <p:nvPr/>
        </p:nvSpPr>
        <p:spPr>
          <a:xfrm>
            <a:off x="6724135" y="2372249"/>
            <a:ext cx="5175374" cy="33545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Системные</a:t>
            </a:r>
          </a:p>
        </p:txBody>
      </p:sp>
      <p:sp>
        <p:nvSpPr>
          <p:cNvPr id="5" name="圆角矩形 75"/>
          <p:cNvSpPr/>
          <p:nvPr/>
        </p:nvSpPr>
        <p:spPr>
          <a:xfrm>
            <a:off x="6724135" y="2803754"/>
            <a:ext cx="5175374" cy="3436410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CTRL_A: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перемещает курсор в начало текущей строки.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CTRL_B: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перемещает курсор на один символ влево.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CTRL_C: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прекращает выполнение текущей команды.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CTRL_E: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перемещает курсор в конец текущей строки.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CTRL_X: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удаляет все символы слева от курсора.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CTRL_Y: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удаляет символ на курсоре и все символы справа от курсора.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CTRL_Z: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возвращает в режим пользователя.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CTRL+]: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прекращает текущее соединение или переключается на другое соединение.</a:t>
            </a:r>
          </a:p>
        </p:txBody>
      </p:sp>
      <p:sp>
        <p:nvSpPr>
          <p:cNvPr id="6" name="圆角矩形 75"/>
          <p:cNvSpPr/>
          <p:nvPr/>
        </p:nvSpPr>
        <p:spPr>
          <a:xfrm>
            <a:off x="774381" y="2372249"/>
            <a:ext cx="5175374" cy="33545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Настраиваемые пользователем</a:t>
            </a:r>
            <a:endParaRPr lang="ru-RU" b="1" dirty="0">
              <a:solidFill>
                <a:prstClr val="white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7" name="圆角矩形 75"/>
          <p:cNvSpPr/>
          <p:nvPr/>
        </p:nvSpPr>
        <p:spPr>
          <a:xfrm>
            <a:off x="922445" y="2809224"/>
            <a:ext cx="5175374" cy="3436410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 rtlCol="0" anchor="t" anchorCtr="0">
            <a:noAutofit/>
          </a:bodyPr>
          <a:lstStyle/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Существуют четыре комбинации быстрых клавиш настраиваемых пользователем: </a:t>
            </a:r>
            <a:r>
              <a:rPr lang="ru-RU" sz="1400" b="1" dirty="0" err="1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Ctrl+G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</a:t>
            </a:r>
            <a:r>
              <a:rPr lang="ru-RU" sz="1400" b="1" dirty="0" err="1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Ctrl+L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</a:t>
            </a:r>
            <a:r>
              <a:rPr lang="ru-RU" sz="1400" b="1" dirty="0" err="1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Ctrl+O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и </a:t>
            </a:r>
            <a:r>
              <a:rPr lang="ru-RU" sz="1400" b="1" dirty="0" err="1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Ctrl+U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marL="177800" indent="-177800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Вы можете связать любую из таких комбинаций с любой командой. После нажатия на быструю клавишу система автоматически запустит соответствующую команду.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18285" y="4813780"/>
            <a:ext cx="4783694" cy="69101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&lt;Huawei&gt; system-view</a:t>
            </a:r>
          </a:p>
          <a:p>
            <a:pPr algn="just" fontAlgn="ctr">
              <a:spcAft>
                <a:spcPts val="600"/>
              </a:spcAft>
            </a:pP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[Huawei] hotkey </a:t>
            </a:r>
            <a:r>
              <a:rPr lang="en-US" sz="14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ctrl_l</a:t>
            </a: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"display </a:t>
            </a:r>
            <a:r>
              <a:rPr lang="en-US" sz="14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tcp</a:t>
            </a:r>
            <a:r>
              <a:rPr lang="en-US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status"</a:t>
            </a:r>
          </a:p>
        </p:txBody>
      </p:sp>
    </p:spTree>
    <p:extLst>
      <p:ext uri="{BB962C8B-B14F-4D97-AF65-F5344CB8AC3E}">
        <p14:creationId xmlns:p14="http://schemas.microsoft.com/office/powerpoint/2010/main" val="1614308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VRP</a:t>
            </a:r>
          </a:p>
          <a:p>
            <a:r>
              <a:rPr lang="ru-RU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командной строки</a:t>
            </a:r>
          </a:p>
          <a:p>
            <a:pPr marL="746125" lvl="1" indent="-276225"/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Режимы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команд и использование режимов команд</a:t>
            </a:r>
          </a:p>
          <a:p>
            <a:pPr marL="746125" lvl="1" indent="-276225">
              <a:buFont typeface="微软雅黑" panose="020B0503020204020204" pitchFamily="34" charset="-122"/>
              <a:buChar char="▪"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команды конфигурации</a:t>
            </a:r>
          </a:p>
          <a:p>
            <a:pPr marL="746125" lvl="1" indent="-276225">
              <a:buFont typeface="微软雅黑" panose="020B0503020204020204" pitchFamily="34" charset="-122"/>
              <a:buChar char="▫"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Анализ примеров</a:t>
            </a:r>
          </a:p>
          <a:p>
            <a:pPr marL="403039" lvl="1" indent="0">
              <a:buNone/>
            </a:pPr>
            <a:endParaRPr lang="ru-RU" altLang="zh-CN" b="1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indent="0">
              <a:buNone/>
            </a:pPr>
            <a:endParaRPr lang="ru-RU" altLang="zh-C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9699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94800" y="410400"/>
            <a:ext cx="10354544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Стандартные команды управления файловой системой (1)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52892" y="2407924"/>
            <a:ext cx="10982428" cy="770701"/>
            <a:chOff x="551384" y="1365312"/>
            <a:chExt cx="11089232" cy="770701"/>
          </a:xfrm>
        </p:grpSpPr>
        <p:sp>
          <p:nvSpPr>
            <p:cNvPr id="4" name="矩形 3"/>
            <p:cNvSpPr/>
            <p:nvPr/>
          </p:nvSpPr>
          <p:spPr>
            <a:xfrm>
              <a:off x="844049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dir</a:t>
              </a: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2. Отображение информации о файлах в текущем каталоге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2892" y="3378000"/>
            <a:ext cx="10982428" cy="770701"/>
            <a:chOff x="572649" y="2546660"/>
            <a:chExt cx="11089232" cy="770701"/>
          </a:xfrm>
        </p:grpSpPr>
        <p:sp>
          <p:nvSpPr>
            <p:cNvPr id="7" name="矩形 6"/>
            <p:cNvSpPr/>
            <p:nvPr/>
          </p:nvSpPr>
          <p:spPr>
            <a:xfrm>
              <a:off x="865313" y="2978807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more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2649" y="2546660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3. Отображение содержимого текстового файла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2892" y="4369264"/>
            <a:ext cx="10982428" cy="770701"/>
            <a:chOff x="572649" y="3583573"/>
            <a:chExt cx="11089232" cy="770701"/>
          </a:xfrm>
        </p:grpSpPr>
        <p:sp>
          <p:nvSpPr>
            <p:cNvPr id="10" name="矩形 9"/>
            <p:cNvSpPr/>
            <p:nvPr/>
          </p:nvSpPr>
          <p:spPr>
            <a:xfrm>
              <a:off x="865312" y="4015720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acd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2649" y="3583573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4. Изменение текущего рабочего каталога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2892" y="5386136"/>
            <a:ext cx="10982428" cy="770701"/>
            <a:chOff x="572649" y="4609794"/>
            <a:chExt cx="11089232" cy="770701"/>
          </a:xfrm>
        </p:grpSpPr>
        <p:sp>
          <p:nvSpPr>
            <p:cNvPr id="13" name="矩形 12"/>
            <p:cNvSpPr/>
            <p:nvPr/>
          </p:nvSpPr>
          <p:spPr>
            <a:xfrm>
              <a:off x="865311" y="5041941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makdir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2649" y="4609794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5. Создание каталога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893" y="1416660"/>
            <a:ext cx="10982427" cy="770701"/>
            <a:chOff x="551384" y="1365312"/>
            <a:chExt cx="11089232" cy="770701"/>
          </a:xfrm>
        </p:grpSpPr>
        <p:sp>
          <p:nvSpPr>
            <p:cNvPr id="19" name="矩形 18"/>
            <p:cNvSpPr/>
            <p:nvPr/>
          </p:nvSpPr>
          <p:spPr>
            <a:xfrm>
              <a:off x="844048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pwd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1. Проверка текущего каталога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24064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По завершении этого курса вы будете знать: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Основы VRP.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Принципы использования интерфейса командной строки.</a:t>
            </a:r>
          </a:p>
          <a:p>
            <a:pPr lvl="1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команды интерфейса командной строки.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18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94799" y="410400"/>
            <a:ext cx="10310155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Стандартные команды управления файловой системой (2)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52892" y="2407924"/>
            <a:ext cx="10982428" cy="770701"/>
            <a:chOff x="551384" y="1365312"/>
            <a:chExt cx="11089232" cy="770701"/>
          </a:xfrm>
        </p:grpSpPr>
        <p:sp>
          <p:nvSpPr>
            <p:cNvPr id="4" name="矩形 3"/>
            <p:cNvSpPr/>
            <p:nvPr/>
          </p:nvSpPr>
          <p:spPr>
            <a:xfrm>
              <a:off x="791651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copy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7. Копирование файла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2892" y="3378000"/>
            <a:ext cx="10982428" cy="770701"/>
            <a:chOff x="572649" y="2546660"/>
            <a:chExt cx="11089232" cy="770701"/>
          </a:xfrm>
        </p:grpSpPr>
        <p:sp>
          <p:nvSpPr>
            <p:cNvPr id="7" name="矩形 6"/>
            <p:cNvSpPr/>
            <p:nvPr/>
          </p:nvSpPr>
          <p:spPr>
            <a:xfrm>
              <a:off x="812916" y="2978807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move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2649" y="2546660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8. Перемещение файла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2892" y="4369264"/>
            <a:ext cx="10982428" cy="770701"/>
            <a:chOff x="572649" y="3583573"/>
            <a:chExt cx="11089232" cy="770701"/>
          </a:xfrm>
        </p:grpSpPr>
        <p:sp>
          <p:nvSpPr>
            <p:cNvPr id="10" name="矩形 9"/>
            <p:cNvSpPr/>
            <p:nvPr/>
          </p:nvSpPr>
          <p:spPr>
            <a:xfrm>
              <a:off x="812916" y="4015720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rename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72649" y="3583573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9. Переименование файла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2892" y="5386136"/>
            <a:ext cx="10982428" cy="770701"/>
            <a:chOff x="572649" y="4609794"/>
            <a:chExt cx="11089232" cy="770701"/>
          </a:xfrm>
        </p:grpSpPr>
        <p:sp>
          <p:nvSpPr>
            <p:cNvPr id="13" name="矩形 12"/>
            <p:cNvSpPr/>
            <p:nvPr/>
          </p:nvSpPr>
          <p:spPr>
            <a:xfrm>
              <a:off x="812915" y="5041941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delete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72649" y="4609794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10. Удаление файла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893" y="1416660"/>
            <a:ext cx="10982427" cy="770701"/>
            <a:chOff x="551384" y="1365312"/>
            <a:chExt cx="11089232" cy="770701"/>
          </a:xfrm>
        </p:grpSpPr>
        <p:sp>
          <p:nvSpPr>
            <p:cNvPr id="19" name="矩形 18"/>
            <p:cNvSpPr/>
            <p:nvPr/>
          </p:nvSpPr>
          <p:spPr>
            <a:xfrm>
              <a:off x="791650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rmdir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6. Удаление каталога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3914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94799" y="410400"/>
            <a:ext cx="10310155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Стандартные команды управления файловой системой (3)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52892" y="2407924"/>
            <a:ext cx="10982428" cy="770701"/>
            <a:chOff x="551384" y="1365312"/>
            <a:chExt cx="11089232" cy="770701"/>
          </a:xfrm>
        </p:grpSpPr>
        <p:sp>
          <p:nvSpPr>
            <p:cNvPr id="4" name="矩形 3"/>
            <p:cNvSpPr/>
            <p:nvPr/>
          </p:nvSpPr>
          <p:spPr>
            <a:xfrm>
              <a:off x="917434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reset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recycle-bin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12. Удаление файла из корзины без возможности восстановления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893" y="1416660"/>
            <a:ext cx="10982427" cy="770701"/>
            <a:chOff x="551384" y="1365312"/>
            <a:chExt cx="11089232" cy="770701"/>
          </a:xfrm>
        </p:grpSpPr>
        <p:sp>
          <p:nvSpPr>
            <p:cNvPr id="19" name="矩形 18"/>
            <p:cNvSpPr/>
            <p:nvPr/>
          </p:nvSpPr>
          <p:spPr>
            <a:xfrm>
              <a:off x="917433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undelete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11. Восстановление удаленного файла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30949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Базовые команды конфигурации (1)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52893" y="1416660"/>
            <a:ext cx="10982427" cy="770701"/>
            <a:chOff x="551384" y="1365312"/>
            <a:chExt cx="11089232" cy="770701"/>
          </a:xfrm>
        </p:grpSpPr>
        <p:sp>
          <p:nvSpPr>
            <p:cNvPr id="19" name="矩形 18"/>
            <p:cNvSpPr/>
            <p:nvPr/>
          </p:nvSpPr>
          <p:spPr>
            <a:xfrm>
              <a:off x="791650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[Huawei]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sysname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name</a:t>
              </a:r>
              <a:endParaRPr lang="ru-RU" sz="16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1. Настройка системного имени.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51384" y="2341175"/>
            <a:ext cx="11089232" cy="1214698"/>
            <a:chOff x="551384" y="1365312"/>
            <a:chExt cx="11089232" cy="1214698"/>
          </a:xfrm>
        </p:grpSpPr>
        <p:sp>
          <p:nvSpPr>
            <p:cNvPr id="26" name="矩形 25"/>
            <p:cNvSpPr/>
            <p:nvPr/>
          </p:nvSpPr>
          <p:spPr>
            <a:xfrm>
              <a:off x="790846" y="1797459"/>
              <a:ext cx="10506522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clock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timezone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time-zone-name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{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add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|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minus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} 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offset</a:t>
              </a:r>
              <a:endParaRPr lang="ru-RU" sz="16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2. Настройка системного времени.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688668" y="2179900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настраивает локальный часовой пояс.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88667" y="3656582"/>
            <a:ext cx="10608702" cy="750650"/>
            <a:chOff x="687157" y="1797459"/>
            <a:chExt cx="10608702" cy="750650"/>
          </a:xfrm>
        </p:grpSpPr>
        <p:sp>
          <p:nvSpPr>
            <p:cNvPr id="30" name="矩形 29"/>
            <p:cNvSpPr/>
            <p:nvPr/>
          </p:nvSpPr>
          <p:spPr>
            <a:xfrm>
              <a:off x="789335" y="1797459"/>
              <a:ext cx="10506524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clock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datetime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utc</a:t>
              </a: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] </a:t>
              </a:r>
              <a:r>
                <a:rPr lang="ru-RU" sz="1600" i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HH:MM:SS YYYY-MM-DD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87157" y="2147999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настраивает текущую дату и время или дату и время по UTC.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8670" y="4497549"/>
            <a:ext cx="10608699" cy="851359"/>
            <a:chOff x="583373" y="1119823"/>
            <a:chExt cx="10608699" cy="851359"/>
          </a:xfrm>
        </p:grpSpPr>
        <p:sp>
          <p:nvSpPr>
            <p:cNvPr id="38" name="矩形 37"/>
            <p:cNvSpPr/>
            <p:nvPr/>
          </p:nvSpPr>
          <p:spPr>
            <a:xfrm>
              <a:off x="685546" y="1119823"/>
              <a:ext cx="10506523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clock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daylight-saving-time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583373" y="1571072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настраивает летнее время.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644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Базовые команды конфигурации (2)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50629" y="1315323"/>
            <a:ext cx="11089232" cy="1522474"/>
            <a:chOff x="551384" y="1365312"/>
            <a:chExt cx="11089232" cy="1522474"/>
          </a:xfrm>
        </p:grpSpPr>
        <p:sp>
          <p:nvSpPr>
            <p:cNvPr id="26" name="矩形 25"/>
            <p:cNvSpPr/>
            <p:nvPr/>
          </p:nvSpPr>
          <p:spPr>
            <a:xfrm>
              <a:off x="813994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[Huawei]</a:t>
              </a:r>
              <a:r>
                <a:rPr lang="ru-RU" sz="14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command-privilege</a:t>
              </a:r>
              <a:r>
                <a:rPr lang="ru-RU" sz="14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level</a:t>
              </a:r>
              <a:r>
                <a:rPr lang="ru-RU" sz="14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level</a:t>
              </a:r>
              <a:r>
                <a:rPr lang="ru-RU" sz="1400" i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view</a:t>
              </a:r>
              <a:r>
                <a:rPr lang="ru-RU" sz="14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view-name</a:t>
              </a:r>
              <a:r>
                <a:rPr lang="ru-RU" sz="1400" i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command-key</a:t>
              </a:r>
              <a:endParaRPr lang="ru-RU" sz="14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3. Настройка уровня команды.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33312" y="2179900"/>
              <a:ext cx="10608699" cy="70788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конфигурирует уровень для команд в указанном режиме.</a:t>
              </a:r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Команды классифицируются  на уровни: визитера, мониторинга, конфигурирования и управления 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с номерами 0, 1, 2 и 3, соответственно.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4589" y="2805121"/>
            <a:ext cx="11089232" cy="1988821"/>
            <a:chOff x="551384" y="1320923"/>
            <a:chExt cx="11089232" cy="1988821"/>
          </a:xfrm>
        </p:grpSpPr>
        <p:sp>
          <p:nvSpPr>
            <p:cNvPr id="22" name="矩形 21"/>
            <p:cNvSpPr/>
            <p:nvPr/>
          </p:nvSpPr>
          <p:spPr>
            <a:xfrm>
              <a:off x="820034" y="1753070"/>
              <a:ext cx="10608699" cy="584775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[Huawei]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user-interface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vty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0 4</a:t>
              </a:r>
            </a:p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[Huawei-ui-vty0-4]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set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authentication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password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cipher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i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information</a:t>
              </a:r>
              <a:endParaRPr lang="ru-RU" sz="1400" i="1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51384" y="1320923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4. Настройка режима входа на основе пароля.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739351" y="2386598"/>
              <a:ext cx="10608699" cy="92314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Команда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user-interface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vty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обеспечивает переход в режим пользователя терминала виртуального типа (VTY), а команда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set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autentication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password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конфигурирует режим аутентификации  по паролю. Система поддерживает пользовательский интерфейс консоли и пользовательский интерфейс VTY. Пользовательский интерфейс консоли используется для локального входа, а пользовательский интерфейс VTY используется для удаленного входа. По умолчанию устройство поддерживает максимум 15 одновременных подключений пользователей по VTY.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7609" y="4979309"/>
            <a:ext cx="11089232" cy="1451452"/>
            <a:chOff x="551384" y="1462968"/>
            <a:chExt cx="11089232" cy="1451452"/>
          </a:xfrm>
        </p:grpSpPr>
        <p:sp>
          <p:nvSpPr>
            <p:cNvPr id="33" name="矩形 32"/>
            <p:cNvSpPr/>
            <p:nvPr/>
          </p:nvSpPr>
          <p:spPr>
            <a:xfrm>
              <a:off x="817014" y="1850726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[Huawei]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idle-timeout</a:t>
              </a:r>
              <a:r>
                <a:rPr lang="ru-RU" sz="14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i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minutes</a:t>
              </a:r>
              <a:r>
                <a:rPr lang="ru-RU" sz="1400" i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[ </a:t>
              </a:r>
              <a:r>
                <a:rPr lang="ru-RU" sz="1400" i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seconds</a:t>
              </a:r>
              <a:r>
                <a:rPr lang="ru-RU" sz="1400" i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]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551384" y="1462968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5. Настройка параметров пользовательского интерфейса.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736330" y="2206534"/>
              <a:ext cx="10608699" cy="707886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устанавливает таймер бездействия для отключения от пользовательского интерфейса. Если в течение указанного периода команда не вводится, система разрывает текущее соединение. Период таймера бездействия по умолчанию - 10 минут.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10710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Базовые команды конфигурации (3)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50629" y="1457366"/>
            <a:ext cx="11089232" cy="1404865"/>
            <a:chOff x="551384" y="1365312"/>
            <a:chExt cx="11089232" cy="1404865"/>
          </a:xfrm>
        </p:grpSpPr>
        <p:sp>
          <p:nvSpPr>
            <p:cNvPr id="26" name="矩形 25"/>
            <p:cNvSpPr/>
            <p:nvPr/>
          </p:nvSpPr>
          <p:spPr>
            <a:xfrm>
              <a:off x="813994" y="1797459"/>
              <a:ext cx="10608699" cy="584775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[Huawei]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interface</a:t>
              </a: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interface-number</a:t>
              </a:r>
              <a:endParaRPr lang="ru-RU" sz="16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[Huawei-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interface</a:t>
              </a:r>
              <a:r>
                <a:rPr lang="ru-RU" sz="1600" i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-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number</a:t>
              </a: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]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ip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address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ip</a:t>
              </a:r>
              <a:r>
                <a:rPr lang="ru-RU" sz="1600" i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i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address</a:t>
              </a:r>
              <a:endParaRPr lang="ru-RU" sz="1600" i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6. Настройка IP-адреса для интерфейса.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740511" y="2370067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настраивает IP-адрес для физического или логического интерфейса на устройстве.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52892" y="3323665"/>
            <a:ext cx="10982428" cy="770701"/>
            <a:chOff x="551384" y="1365312"/>
            <a:chExt cx="11089232" cy="770701"/>
          </a:xfrm>
        </p:grpSpPr>
        <p:sp>
          <p:nvSpPr>
            <p:cNvPr id="16" name="矩形 15"/>
            <p:cNvSpPr/>
            <p:nvPr/>
          </p:nvSpPr>
          <p:spPr>
            <a:xfrm>
              <a:off x="814263" y="1797459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display</a:t>
              </a:r>
              <a:r>
                <a:rPr lang="ru-RU" sz="16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current-configuration</a:t>
              </a:r>
              <a:r>
                <a:rPr lang="ru-RU" sz="16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551384" y="1365312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7. Отображение текущей конфигурации.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892" y="4293741"/>
            <a:ext cx="10982428" cy="770701"/>
            <a:chOff x="572649" y="2546660"/>
            <a:chExt cx="11089232" cy="770701"/>
          </a:xfrm>
        </p:grpSpPr>
        <p:sp>
          <p:nvSpPr>
            <p:cNvPr id="19" name="矩形 18"/>
            <p:cNvSpPr/>
            <p:nvPr/>
          </p:nvSpPr>
          <p:spPr>
            <a:xfrm>
              <a:off x="835528" y="2978807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save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72649" y="2546660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8. Сохранение файла конфигурации.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2892" y="5285005"/>
            <a:ext cx="10982428" cy="770701"/>
            <a:chOff x="572649" y="3583573"/>
            <a:chExt cx="11089232" cy="770701"/>
          </a:xfrm>
        </p:grpSpPr>
        <p:sp>
          <p:nvSpPr>
            <p:cNvPr id="30" name="矩形 29"/>
            <p:cNvSpPr/>
            <p:nvPr/>
          </p:nvSpPr>
          <p:spPr>
            <a:xfrm>
              <a:off x="835528" y="4015720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display</a:t>
              </a:r>
              <a:r>
                <a:rPr lang="ru-RU" sz="16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saved-configuration</a:t>
              </a:r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72649" y="3583573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9. Проверка сохраненной конфигурации.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49576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Базовые команды конфигурации (4)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51384" y="2119706"/>
            <a:ext cx="11089232" cy="1451626"/>
            <a:chOff x="551384" y="1171928"/>
            <a:chExt cx="11089232" cy="1932115"/>
          </a:xfrm>
        </p:grpSpPr>
        <p:sp>
          <p:nvSpPr>
            <p:cNvPr id="4" name="矩形 3"/>
            <p:cNvSpPr/>
            <p:nvPr/>
          </p:nvSpPr>
          <p:spPr>
            <a:xfrm>
              <a:off x="915413" y="1652101"/>
              <a:ext cx="10608699" cy="450616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display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startup</a:t>
              </a:r>
              <a:r>
                <a:rPr lang="ru-RU" sz="1600" b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551384" y="1171928"/>
              <a:ext cx="11089232" cy="45061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11. Проверка параметров конфигурации запуска системы.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791650" y="2161846"/>
              <a:ext cx="10608699" cy="94219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отображает системное программное обеспечение для текущего и следующего запуска, программное обеспечение системы резервного копирования, файл конфигурации, файл лицензии и файл </a:t>
              </a:r>
              <a:r>
                <a:rPr lang="ru-RU" sz="16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патча</a:t>
              </a: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, а также речевой файл.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1384" y="3900000"/>
            <a:ext cx="11089232" cy="1473822"/>
            <a:chOff x="572649" y="3189835"/>
            <a:chExt cx="11089232" cy="1961658"/>
          </a:xfrm>
        </p:grpSpPr>
        <p:sp>
          <p:nvSpPr>
            <p:cNvPr id="7" name="矩形 6"/>
            <p:cNvSpPr/>
            <p:nvPr/>
          </p:nvSpPr>
          <p:spPr>
            <a:xfrm>
              <a:off x="936679" y="3699566"/>
              <a:ext cx="10608699" cy="450616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startup</a:t>
              </a:r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saved-configuration</a:t>
              </a:r>
              <a:r>
                <a:rPr lang="ru-RU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configuration-file</a:t>
              </a:r>
              <a:r>
                <a:rPr lang="ru-RU" sz="1600" i="1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572649" y="3189835"/>
              <a:ext cx="11089232" cy="45061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12. Настройка файла конфигурации для следующего запуска.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34504" y="4209296"/>
              <a:ext cx="10608699" cy="94219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Во время обновления устройства вы можете выполнить эту команду, чтобы настроить устройство так, чтобы оно загружало указанный файл конфигурации для следующего запуска.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1384" y="1293850"/>
            <a:ext cx="10982428" cy="770701"/>
            <a:chOff x="572649" y="4609794"/>
            <a:chExt cx="11089232" cy="770701"/>
          </a:xfrm>
        </p:grpSpPr>
        <p:sp>
          <p:nvSpPr>
            <p:cNvPr id="12" name="矩形 11"/>
            <p:cNvSpPr/>
            <p:nvPr/>
          </p:nvSpPr>
          <p:spPr>
            <a:xfrm>
              <a:off x="940220" y="5041941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reset</a:t>
              </a:r>
              <a:r>
                <a:rPr lang="ru-RU" sz="1600" b="1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600" b="1" dirty="0" err="1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saved-configuration</a:t>
              </a:r>
              <a:endParaRPr lang="ru-RU" sz="1600" b="1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72649" y="4609794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10.. Очистка сохраненной конфигурации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1384" y="5490618"/>
            <a:ext cx="10982428" cy="770701"/>
            <a:chOff x="572649" y="4609794"/>
            <a:chExt cx="11089232" cy="770701"/>
          </a:xfrm>
        </p:grpSpPr>
        <p:sp>
          <p:nvSpPr>
            <p:cNvPr id="15" name="矩形 14"/>
            <p:cNvSpPr/>
            <p:nvPr/>
          </p:nvSpPr>
          <p:spPr>
            <a:xfrm>
              <a:off x="940219" y="5041941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600" b="1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reboot</a:t>
              </a:r>
              <a:endParaRPr lang="ru-RU" sz="1600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2649" y="4609794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13. Перезагрузка устройства.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78500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VRP</a:t>
            </a:r>
          </a:p>
          <a:p>
            <a:r>
              <a:rPr lang="ru-RU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командной строки</a:t>
            </a:r>
          </a:p>
          <a:p>
            <a:pPr marL="728663" lvl="1" indent="-266700"/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Режимы команд и использование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режимов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команд</a:t>
            </a:r>
          </a:p>
          <a:p>
            <a:pPr marL="728663" lvl="1" indent="-266700">
              <a:buFont typeface="微软雅黑" panose="020B0503020204020204" pitchFamily="34" charset="-122"/>
              <a:buChar char="▫"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Основные команды конфигурации</a:t>
            </a:r>
          </a:p>
          <a:p>
            <a:pPr marL="728663" lvl="1" indent="-266700">
              <a:buFont typeface="微软雅黑" panose="020B0503020204020204" pitchFamily="34" charset="-122"/>
              <a:buChar char="▪"/>
            </a:pPr>
            <a:r>
              <a:rPr lang="ru-RU" b="1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Разбор</a:t>
            </a:r>
            <a:r>
              <a:rPr lang="ru-RU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примеров</a:t>
            </a:r>
          </a:p>
          <a:p>
            <a:pPr marL="403039" lvl="1" indent="0">
              <a:buNone/>
            </a:pPr>
            <a:endParaRPr lang="ru-RU" altLang="zh-CN" b="1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indent="0">
              <a:buNone/>
            </a:pPr>
            <a:endParaRPr lang="ru-RU" altLang="zh-C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8294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Пример 1: команды запроса файлов и управления каталогами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141005" y="5372879"/>
            <a:ext cx="845691" cy="1011198"/>
            <a:chOff x="2535638" y="1566746"/>
            <a:chExt cx="845691" cy="1011198"/>
          </a:xfrm>
        </p:grpSpPr>
        <p:pic>
          <p:nvPicPr>
            <p:cNvPr id="3" name="图片 2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5638" y="1566746"/>
              <a:ext cx="845691" cy="660624"/>
            </a:xfrm>
            <a:prstGeom prst="rect">
              <a:avLst/>
            </a:prstGeom>
          </p:spPr>
        </p:pic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702643" y="2270167"/>
              <a:ext cx="5116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ctr"/>
              <a:r>
                <a:rPr lang="en-US" sz="140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RTA</a:t>
              </a:r>
            </a:p>
          </p:txBody>
        </p:sp>
      </p:grp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51473" y="1243299"/>
            <a:ext cx="3916339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>
              <a:lnSpc>
                <a:spcPct val="140000"/>
              </a:lnSpc>
            </a:pP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Описание требований: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Проверьте информацию о файлах и каталогах в текущем каталоге маршрутизатора с именем RTA.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Создайте каталог с именем </a:t>
            </a:r>
            <a:r>
              <a:rPr lang="ru-RU" sz="1800" b="1" dirty="0" err="1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test</a:t>
            </a: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а затем удалите каталог.</a:t>
            </a:r>
          </a:p>
          <a:p>
            <a:pPr algn="ctr" fontAlgn="ctr">
              <a:lnSpc>
                <a:spcPct val="140000"/>
              </a:lnSpc>
            </a:pPr>
            <a:endParaRPr lang="ru-RU" altLang="zh-CN" sz="1800" dirty="0"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66410" y="1287689"/>
            <a:ext cx="5692140" cy="504753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pwd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flash: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Date        Time(LMT)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	    -	Dec 27 2019  02:54:09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1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	    121,802	May 26 2014 09:20:58   portalpage.zip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2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	    2,263	Dec 27 2019  02:53:59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statemach.efs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3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	    828,482	May 26 2014 09:20:58   sslvpn.zip</a:t>
            </a:r>
          </a:p>
          <a:p>
            <a:pPr fontAlgn="ctr"/>
            <a:endParaRPr lang="en-US" altLang="zh-CN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(784,464 KB free)	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mkdir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test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Date        Time(LMT)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-	Dec 27 2019 02:54:39     test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1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-	Dec 27 2019 02:54:09 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2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121,802	May 26 2014 09:20:58    portalpage.zip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3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2,263	Dec 27 2019 02:53:59 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statemach.efs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4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828,482	May 26 2014 09:20:58    sslvpn.zip</a:t>
            </a:r>
          </a:p>
          <a:p>
            <a:pPr fontAlgn="ctr"/>
            <a:endParaRPr lang="en-US" altLang="zh-CN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(784,460 KB free)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rmdir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test</a:t>
            </a:r>
          </a:p>
        </p:txBody>
      </p:sp>
      <p:sp>
        <p:nvSpPr>
          <p:cNvPr id="9" name="梯形 2"/>
          <p:cNvSpPr/>
          <p:nvPr/>
        </p:nvSpPr>
        <p:spPr>
          <a:xfrm rot="5400000" flipH="1" flipV="1">
            <a:off x="2216991" y="3036290"/>
            <a:ext cx="5117606" cy="1578194"/>
          </a:xfrm>
          <a:custGeom>
            <a:avLst/>
            <a:gdLst>
              <a:gd name="connsiteX0" fmla="*/ 0 w 5287810"/>
              <a:gd name="connsiteY0" fmla="*/ 1265463 h 1301368"/>
              <a:gd name="connsiteX1" fmla="*/ 420985 w 5287810"/>
              <a:gd name="connsiteY1" fmla="*/ 0 h 1301368"/>
              <a:gd name="connsiteX2" fmla="*/ 1001072 w 5287810"/>
              <a:gd name="connsiteY2" fmla="*/ 1356 h 1301368"/>
              <a:gd name="connsiteX3" fmla="*/ 5287810 w 5287810"/>
              <a:gd name="connsiteY3" fmla="*/ 1301368 h 1301368"/>
              <a:gd name="connsiteX4" fmla="*/ 0 w 5287810"/>
              <a:gd name="connsiteY4" fmla="*/ 1265463 h 13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7810" h="1301368">
                <a:moveTo>
                  <a:pt x="0" y="1265463"/>
                </a:moveTo>
                <a:lnTo>
                  <a:pt x="420985" y="0"/>
                </a:lnTo>
                <a:lnTo>
                  <a:pt x="1001072" y="1356"/>
                </a:lnTo>
                <a:lnTo>
                  <a:pt x="5287810" y="1301368"/>
                </a:lnTo>
                <a:lnTo>
                  <a:pt x="0" y="1265463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1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Пример 2: управление файлами (1)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141005" y="5372879"/>
            <a:ext cx="845691" cy="1011198"/>
            <a:chOff x="2535638" y="1566746"/>
            <a:chExt cx="845691" cy="1011198"/>
          </a:xfrm>
        </p:grpSpPr>
        <p:pic>
          <p:nvPicPr>
            <p:cNvPr id="3" name="图片 2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5638" y="1566746"/>
              <a:ext cx="845691" cy="660624"/>
            </a:xfrm>
            <a:prstGeom prst="rect">
              <a:avLst/>
            </a:prstGeom>
          </p:spPr>
        </p:pic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702643" y="2270167"/>
              <a:ext cx="5116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ctr"/>
              <a:r>
                <a:rPr lang="en-US" sz="140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РТ</a:t>
              </a:r>
            </a:p>
          </p:txBody>
        </p:sp>
      </p:grp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51473" y="1242793"/>
            <a:ext cx="392899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>
              <a:lnSpc>
                <a:spcPct val="140000"/>
              </a:lnSpc>
            </a:pP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Описание требований: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Переименуйте файл </a:t>
            </a:r>
            <a:r>
              <a:rPr lang="ru-RU" sz="1800" b="1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huawei.txt</a:t>
            </a: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как </a:t>
            </a:r>
            <a:r>
              <a:rPr lang="ru-RU" sz="1800" b="1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save.zip</a:t>
            </a: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Сделайте копию файла </a:t>
            </a:r>
            <a:r>
              <a:rPr lang="ru-RU" sz="1800" b="1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save.zip</a:t>
            </a: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и назовите ее </a:t>
            </a:r>
            <a:r>
              <a:rPr lang="ru-RU" sz="1800" b="1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file.txt</a:t>
            </a:r>
            <a:r>
              <a:rPr lang="ru-RU" sz="1800" dirty="0"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Переместите файл </a:t>
            </a:r>
            <a:r>
              <a:rPr lang="ru-RU" sz="1800" b="1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file.txt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в каталог </a:t>
            </a:r>
            <a:r>
              <a:rPr lang="ru-RU" sz="1800" b="1" dirty="0" err="1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dhcp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Удалите файл </a:t>
            </a:r>
            <a:r>
              <a:rPr lang="ru-RU" sz="1800" b="1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file.txt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Восстановите удаленный файл </a:t>
            </a:r>
            <a:r>
              <a:rPr lang="ru-RU" sz="1800" b="1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file.txt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66410" y="1287689"/>
            <a:ext cx="5692140" cy="504753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rename huawei.txt save.zip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</a:p>
          <a:p>
            <a:pPr fontAlgn="ctr"/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  Date        Time(LMT)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     -     Mar 04 2020 04:39:52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1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121,802  May 26 2014 09:20:58   portalpage.zip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2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828,482  Mar 04 2020 04:51:45   save.zip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3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 2,263    Mar 04 2020 04:39:45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statemach.efs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4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828,482  May 26 2014 09:20:58   sslvpn.zip</a:t>
            </a:r>
          </a:p>
          <a:p>
            <a:pPr fontAlgn="ctr"/>
            <a:endParaRPr lang="en-US" altLang="zh-CN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(784,464 KB free)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copy save.zip file.txt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</a:p>
          <a:p>
            <a:pPr fontAlgn="ctr"/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   Date        Time(LMT)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     -      Mar 04 2020 04:39:52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1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121,802  May 26 2014 09:20:58   portalpage.zip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2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828,482  Mar 04 2020 04:51:45   save.zip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3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 2,263    Mar 04 2020 04:39:45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statemach.efs</a:t>
            </a:r>
            <a:endParaRPr 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4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828,482  May 26 2014 09:20:58   sslvpn.zip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5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828,482  Mar 04 2020 04:56:05   file.txt</a:t>
            </a:r>
          </a:p>
          <a:p>
            <a:pPr fontAlgn="ctr"/>
            <a:endParaRPr lang="en-US" altLang="zh-CN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(784,340 KB free)</a:t>
            </a:r>
          </a:p>
        </p:txBody>
      </p:sp>
      <p:sp>
        <p:nvSpPr>
          <p:cNvPr id="9" name="梯形 2"/>
          <p:cNvSpPr/>
          <p:nvPr/>
        </p:nvSpPr>
        <p:spPr>
          <a:xfrm rot="5400000" flipH="1" flipV="1">
            <a:off x="2216991" y="3036290"/>
            <a:ext cx="5117606" cy="1578194"/>
          </a:xfrm>
          <a:custGeom>
            <a:avLst/>
            <a:gdLst>
              <a:gd name="connsiteX0" fmla="*/ 0 w 5287810"/>
              <a:gd name="connsiteY0" fmla="*/ 1265463 h 1301368"/>
              <a:gd name="connsiteX1" fmla="*/ 420985 w 5287810"/>
              <a:gd name="connsiteY1" fmla="*/ 0 h 1301368"/>
              <a:gd name="connsiteX2" fmla="*/ 1001072 w 5287810"/>
              <a:gd name="connsiteY2" fmla="*/ 1356 h 1301368"/>
              <a:gd name="connsiteX3" fmla="*/ 5287810 w 5287810"/>
              <a:gd name="connsiteY3" fmla="*/ 1301368 h 1301368"/>
              <a:gd name="connsiteX4" fmla="*/ 0 w 5287810"/>
              <a:gd name="connsiteY4" fmla="*/ 1265463 h 13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7810" h="1301368">
                <a:moveTo>
                  <a:pt x="0" y="1265463"/>
                </a:moveTo>
                <a:lnTo>
                  <a:pt x="420985" y="0"/>
                </a:lnTo>
                <a:lnTo>
                  <a:pt x="1001072" y="1356"/>
                </a:lnTo>
                <a:lnTo>
                  <a:pt x="5287810" y="1301368"/>
                </a:lnTo>
                <a:lnTo>
                  <a:pt x="0" y="1265463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5540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Пример 2: управление файлами 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(2)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141005" y="5372879"/>
            <a:ext cx="845691" cy="1011198"/>
            <a:chOff x="2535638" y="1566746"/>
            <a:chExt cx="845691" cy="1011198"/>
          </a:xfrm>
        </p:grpSpPr>
        <p:pic>
          <p:nvPicPr>
            <p:cNvPr id="3" name="图片 2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5638" y="1566746"/>
              <a:ext cx="845691" cy="660624"/>
            </a:xfrm>
            <a:prstGeom prst="rect">
              <a:avLst/>
            </a:prstGeom>
          </p:spPr>
        </p:pic>
        <p:sp>
          <p:nvSpPr>
            <p:cNvPr id="5" name="TextBox 8"/>
            <p:cNvSpPr txBox="1">
              <a:spLocks noChangeArrowheads="1"/>
            </p:cNvSpPr>
            <p:nvPr/>
          </p:nvSpPr>
          <p:spPr bwMode="auto">
            <a:xfrm>
              <a:off x="2702643" y="2270167"/>
              <a:ext cx="5116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ctr"/>
              <a:r>
                <a:rPr lang="en-US" sz="140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RTA</a:t>
              </a:r>
            </a:p>
          </p:txBody>
        </p:sp>
      </p:grp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451473" y="1242133"/>
            <a:ext cx="392899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>
              <a:lnSpc>
                <a:spcPct val="140000"/>
              </a:lnSpc>
            </a:pPr>
            <a:r>
              <a:rPr lang="en-US" sz="18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en-US" sz="18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требований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: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Переименуйте файл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en-US" sz="1800" b="1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huawei.txt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как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en-US" sz="1800" b="1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save.zip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Скопируйте файл </a:t>
            </a:r>
            <a:r>
              <a:rPr lang="en-US" sz="1800" b="1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save.zip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 файлу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en-US" sz="1800" b="1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file.txt</a:t>
            </a:r>
            <a:r>
              <a:rPr lang="en-US" sz="18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Переместите файл </a:t>
            </a:r>
            <a:r>
              <a:rPr lang="en-US" sz="1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file.txt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 каталог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en-US" sz="18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Удалите файл </a:t>
            </a:r>
            <a:r>
              <a:rPr lang="en-US" sz="1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file.txt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</a:p>
          <a:p>
            <a:pPr marL="285750" indent="-285750" fontAlgn="ctr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Восстановите удаленный файл </a:t>
            </a:r>
            <a:r>
              <a:rPr lang="en-US" sz="1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file.txt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66410" y="1298322"/>
            <a:ext cx="5692140" cy="504753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move file.txt flash:/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/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cd 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/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Date        Time(LMT)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98         Dec 27 2019 02:54:09    dhcp-duid.txt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1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121,802  Dec 27 2019 03:13:50    file.txt</a:t>
            </a:r>
          </a:p>
          <a:p>
            <a:pPr fontAlgn="ctr"/>
            <a:endParaRPr lang="en-US" altLang="zh-CN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(784,344 KB free)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delete file.txt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/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Date        Time(LMT)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    98  Dec 27 2019 02:54:09       dhcp-duid.txt</a:t>
            </a:r>
          </a:p>
          <a:p>
            <a:pPr fontAlgn="ctr"/>
            <a:endParaRPr lang="en-US" altLang="zh-CN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(784,340 KB free)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undelete file.txt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&lt;Huawei&gt;</a:t>
            </a:r>
            <a:r>
              <a:rPr lang="en-US" sz="1400" b="1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</a:t>
            </a:r>
            <a:endParaRPr lang="en-US" sz="14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Directory of flash:/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dhcp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/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Idx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Attr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 Size(Byte)  Date        Time(LMT)    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FileName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0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 98         Dec 27 2019 02:54:09    dhcp-duid.txt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   1  -</a:t>
            </a:r>
            <a:r>
              <a:rPr lang="en-US" sz="14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rw</a:t>
            </a:r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-        121,802  Dec 27 2019 03:13:50    file.txt</a:t>
            </a:r>
          </a:p>
          <a:p>
            <a:pPr fontAlgn="ctr"/>
            <a:r>
              <a:rPr lang="en-US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1,090,732 KB total (784,340 KB free)</a:t>
            </a:r>
          </a:p>
        </p:txBody>
      </p:sp>
      <p:sp>
        <p:nvSpPr>
          <p:cNvPr id="9" name="梯形 2"/>
          <p:cNvSpPr/>
          <p:nvPr/>
        </p:nvSpPr>
        <p:spPr>
          <a:xfrm rot="5400000" flipH="1" flipV="1">
            <a:off x="2216991" y="3036290"/>
            <a:ext cx="5117606" cy="1578194"/>
          </a:xfrm>
          <a:custGeom>
            <a:avLst/>
            <a:gdLst>
              <a:gd name="connsiteX0" fmla="*/ 0 w 5287810"/>
              <a:gd name="connsiteY0" fmla="*/ 1265463 h 1301368"/>
              <a:gd name="connsiteX1" fmla="*/ 420985 w 5287810"/>
              <a:gd name="connsiteY1" fmla="*/ 0 h 1301368"/>
              <a:gd name="connsiteX2" fmla="*/ 1001072 w 5287810"/>
              <a:gd name="connsiteY2" fmla="*/ 1356 h 1301368"/>
              <a:gd name="connsiteX3" fmla="*/ 5287810 w 5287810"/>
              <a:gd name="connsiteY3" fmla="*/ 1301368 h 1301368"/>
              <a:gd name="connsiteX4" fmla="*/ 0 w 5287810"/>
              <a:gd name="connsiteY4" fmla="*/ 1265463 h 1301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7810" h="1301368">
                <a:moveTo>
                  <a:pt x="0" y="1265463"/>
                </a:moveTo>
                <a:lnTo>
                  <a:pt x="420985" y="0"/>
                </a:lnTo>
                <a:lnTo>
                  <a:pt x="1001072" y="1356"/>
                </a:lnTo>
                <a:lnTo>
                  <a:pt x="5287810" y="1301368"/>
                </a:lnTo>
                <a:lnTo>
                  <a:pt x="0" y="1265463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51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b="1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Обзор VRP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Основы командной строки</a:t>
            </a:r>
          </a:p>
          <a:p>
            <a:pPr marL="0" indent="0">
              <a:buNone/>
            </a:pPr>
            <a:endParaRPr lang="ru-RU" altLang="zh-CN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6461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Как показано на рисунке, инженер должен сконфигурировать маршрутизатор. Требования следующие:</a:t>
            </a:r>
          </a:p>
          <a:p>
            <a:pPr marL="654050" lvl="1" indent="-325438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Подключите маршрутизатор и ПК. Назначьте IP-адреса, показанные на рисунке, маршрутизатору и ПК.</a:t>
            </a:r>
          </a:p>
          <a:p>
            <a:pPr marL="654050" lvl="1" indent="-325438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Разрешите другим сотрудникам компании использовать пароль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huawei123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для удаленного входа в маршрутизатор через ПК. Разрешите им просматривать конфигурации, но отключите возможность изменения конфигураций.</a:t>
            </a:r>
          </a:p>
          <a:p>
            <a:pPr marL="654050" lvl="1" indent="-325438"/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Сохраните текущие конфигурации и назовите файл конфигурации 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huawei.zip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. Настройте этот файл в качестве файла конфигурации для следующего запуска.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Примеры 3: основные команды конфигурации VRP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3440785" y="5335829"/>
            <a:ext cx="5256901" cy="994095"/>
            <a:chOff x="6719983" y="4745483"/>
            <a:chExt cx="5661648" cy="1154925"/>
          </a:xfrm>
        </p:grpSpPr>
        <p:grpSp>
          <p:nvGrpSpPr>
            <p:cNvPr id="21" name="组合 20"/>
            <p:cNvGrpSpPr/>
            <p:nvPr/>
          </p:nvGrpSpPr>
          <p:grpSpPr>
            <a:xfrm>
              <a:off x="6898461" y="4805144"/>
              <a:ext cx="5483170" cy="1095264"/>
              <a:chOff x="3842077" y="4215736"/>
              <a:chExt cx="5483170" cy="109526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3842077" y="4215736"/>
                <a:ext cx="5483170" cy="1095264"/>
                <a:chOff x="1594177" y="4083030"/>
                <a:chExt cx="5483170" cy="1095264"/>
              </a:xfrm>
            </p:grpSpPr>
            <p:pic>
              <p:nvPicPr>
                <p:cNvPr id="25" name="图片 24" descr="PC.pn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552131" y="4083030"/>
                  <a:ext cx="836297" cy="642276"/>
                </a:xfrm>
                <a:prstGeom prst="rect">
                  <a:avLst/>
                </a:prstGeom>
              </p:spPr>
            </p:pic>
            <p:cxnSp>
              <p:nvCxnSpPr>
                <p:cNvPr id="26" name="直接连接符 25"/>
                <p:cNvCxnSpPr>
                  <a:stCxn id="25" idx="1"/>
                  <a:endCxn id="31" idx="3"/>
                </p:cNvCxnSpPr>
                <p:nvPr/>
              </p:nvCxnSpPr>
              <p:spPr>
                <a:xfrm flipH="1">
                  <a:off x="2282089" y="4404168"/>
                  <a:ext cx="227004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7" name="文本框 26"/>
                <p:cNvSpPr txBox="1"/>
                <p:nvPr/>
              </p:nvSpPr>
              <p:spPr>
                <a:xfrm>
                  <a:off x="1594177" y="4784967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AR1</a:t>
                  </a: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4598633" y="4709392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ПК1</a:t>
                  </a: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2249802" y="4465467"/>
                  <a:ext cx="1558248" cy="3575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192.168.1.1/24</a:t>
                  </a:r>
                </a:p>
              </p:txBody>
            </p:sp>
            <p:sp>
              <p:nvSpPr>
                <p:cNvPr id="30" name="文本框 29"/>
                <p:cNvSpPr txBox="1"/>
                <p:nvPr/>
              </p:nvSpPr>
              <p:spPr>
                <a:xfrm>
                  <a:off x="5393290" y="4448307"/>
                  <a:ext cx="1684057" cy="3747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192.168.1.2/24</a:t>
                  </a:r>
                </a:p>
              </p:txBody>
            </p:sp>
          </p:grpSp>
          <p:sp>
            <p:nvSpPr>
              <p:cNvPr id="23" name="文本框 22"/>
              <p:cNvSpPr txBox="1"/>
              <p:nvPr/>
            </p:nvSpPr>
            <p:spPr>
              <a:xfrm>
                <a:off x="4590186" y="4216977"/>
                <a:ext cx="1197428" cy="35757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en-US" sz="140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GE0/0/1</a:t>
                </a:r>
              </a:p>
            </p:txBody>
          </p:sp>
        </p:grpSp>
        <p:pic>
          <p:nvPicPr>
            <p:cNvPr id="31" name="图片 30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9983" y="4745483"/>
              <a:ext cx="866390" cy="761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966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Порядок конфигурации (1)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524548" y="3271748"/>
            <a:ext cx="5544000" cy="163121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&lt;Huawei&gt;system-view 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[Huawei]</a:t>
            </a:r>
            <a:r>
              <a:rPr lang="en-US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sysname</a:t>
            </a: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AR1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[AR1]interface </a:t>
            </a:r>
            <a:r>
              <a:rPr lang="en-US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GigabitEthernet</a:t>
            </a: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0/0/1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[AR1-GigabitEthernet0/0/1]</a:t>
            </a:r>
            <a:r>
              <a:rPr lang="en-US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ip</a:t>
            </a: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address 192.168.1.1 24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[AR1-GigabitEthernet0/0/1]quit</a:t>
            </a:r>
          </a:p>
        </p:txBody>
      </p:sp>
      <p:sp>
        <p:nvSpPr>
          <p:cNvPr id="40" name="圆角矩形 75"/>
          <p:cNvSpPr/>
          <p:nvPr/>
        </p:nvSpPr>
        <p:spPr>
          <a:xfrm>
            <a:off x="6134472" y="2800636"/>
            <a:ext cx="5532980" cy="477627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500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</a:t>
            </a:r>
            <a:r>
              <a:rPr lang="en-US" sz="1500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500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уровень пользователя и режим аутентификации пользователя.</a:t>
            </a:r>
          </a:p>
        </p:txBody>
      </p:sp>
      <p:sp>
        <p:nvSpPr>
          <p:cNvPr id="41" name="圆角矩形 75"/>
          <p:cNvSpPr/>
          <p:nvPr/>
        </p:nvSpPr>
        <p:spPr>
          <a:xfrm>
            <a:off x="524549" y="2802427"/>
            <a:ext cx="5532980" cy="475835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500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IP-адрес интерфейса.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53706" y="3271748"/>
            <a:ext cx="5544000" cy="193899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[AR1]</a:t>
            </a:r>
            <a:r>
              <a:rPr lang="en-US" sz="14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user-interface </a:t>
            </a:r>
            <a:r>
              <a:rPr lang="en-US" sz="1400" b="1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vty</a:t>
            </a:r>
            <a:r>
              <a:rPr lang="en-US" sz="14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0 4</a:t>
            </a: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	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[Huawei-ui-vty0-4]</a:t>
            </a:r>
            <a:r>
              <a:rPr lang="en-US" sz="14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authentication-mode password 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Please configure the login password (maximum length 16):huawei123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[AR1-ui-vty0-4]</a:t>
            </a:r>
            <a:r>
              <a:rPr lang="en-US" sz="14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 privilege level 1</a:t>
            </a:r>
          </a:p>
          <a:p>
            <a:pPr font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[AR1-ui-vty0-4]quit 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6134472" y="5366241"/>
            <a:ext cx="5563233" cy="98013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/>
            </a:defPPr>
            <a:lvl1pPr defTabSz="914400">
              <a:lnSpc>
                <a:spcPts val="2200"/>
              </a:lnSpc>
              <a:defRPr sz="1400" kern="0">
                <a:latin typeface="Huawei Sans"/>
                <a:ea typeface="方正兰亭黑简体"/>
              </a:defRPr>
            </a:lvl1pPr>
          </a:lstStyle>
          <a:p>
            <a:pPr fontAlgn="ctr"/>
            <a:r>
              <a:rPr lang="ru-RU" dirty="0">
                <a:latin typeface="Huawei Sans" panose="020C0503030203020204" pitchFamily="34" charset="0"/>
              </a:rPr>
              <a:t>Команда настройки пароля может меняться в зависимости от устройств. Для получения более подробной информации см. документацию по продукту.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4023359" y="1588495"/>
            <a:ext cx="5229498" cy="994095"/>
            <a:chOff x="6719983" y="4745483"/>
            <a:chExt cx="5632135" cy="1154925"/>
          </a:xfrm>
        </p:grpSpPr>
        <p:grpSp>
          <p:nvGrpSpPr>
            <p:cNvPr id="46" name="组合 45"/>
            <p:cNvGrpSpPr/>
            <p:nvPr/>
          </p:nvGrpSpPr>
          <p:grpSpPr>
            <a:xfrm>
              <a:off x="6898461" y="4805144"/>
              <a:ext cx="5453657" cy="1095264"/>
              <a:chOff x="3842077" y="4215736"/>
              <a:chExt cx="5453657" cy="1095264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3842077" y="4215736"/>
                <a:ext cx="5453657" cy="1095264"/>
                <a:chOff x="1594177" y="4083030"/>
                <a:chExt cx="5453657" cy="1095264"/>
              </a:xfrm>
            </p:grpSpPr>
            <p:pic>
              <p:nvPicPr>
                <p:cNvPr id="50" name="图片 49" descr="PC.pn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552131" y="4083030"/>
                  <a:ext cx="836297" cy="642276"/>
                </a:xfrm>
                <a:prstGeom prst="rect">
                  <a:avLst/>
                </a:prstGeom>
              </p:spPr>
            </p:pic>
            <p:cxnSp>
              <p:nvCxnSpPr>
                <p:cNvPr id="51" name="直接连接符 50"/>
                <p:cNvCxnSpPr>
                  <a:stCxn id="50" idx="1"/>
                  <a:endCxn id="47" idx="3"/>
                </p:cNvCxnSpPr>
                <p:nvPr/>
              </p:nvCxnSpPr>
              <p:spPr>
                <a:xfrm flipH="1">
                  <a:off x="2282089" y="4404168"/>
                  <a:ext cx="227004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2" name="文本框 51"/>
                <p:cNvSpPr txBox="1"/>
                <p:nvPr/>
              </p:nvSpPr>
              <p:spPr>
                <a:xfrm>
                  <a:off x="1594177" y="4784967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AR1</a:t>
                  </a: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>
                  <a:off x="4598633" y="4709392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ПК1</a:t>
                  </a: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>
                  <a:off x="2249802" y="4465467"/>
                  <a:ext cx="1558248" cy="3575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192.168.1.1/24</a:t>
                  </a: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>
                  <a:off x="5393290" y="4448308"/>
                  <a:ext cx="1654544" cy="336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192.168.1.2/24</a:t>
                  </a:r>
                </a:p>
              </p:txBody>
            </p:sp>
          </p:grpSp>
          <p:sp>
            <p:nvSpPr>
              <p:cNvPr id="49" name="文本框 48"/>
              <p:cNvSpPr txBox="1"/>
              <p:nvPr/>
            </p:nvSpPr>
            <p:spPr>
              <a:xfrm>
                <a:off x="4590186" y="4216977"/>
                <a:ext cx="1197428" cy="35757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en-US" sz="140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GE0/0/1</a:t>
                </a:r>
              </a:p>
            </p:txBody>
          </p:sp>
        </p:grpSp>
        <p:pic>
          <p:nvPicPr>
            <p:cNvPr id="47" name="图片 46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9983" y="4745483"/>
              <a:ext cx="866390" cy="761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89157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Порядок конфигурации (2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)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41120" y="3283689"/>
            <a:ext cx="6977200" cy="145616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save huawei.zip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Are you sure to save the configuration to huawei.zip? (y/n)[n]:y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It will take several minutes to save configuration file, please wait.........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Configuration file had been saved successfully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Note: The configuration file will take effect after being activated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&lt;HUAWEI&gt;</a:t>
            </a:r>
            <a:r>
              <a:rPr lang="en-US" sz="14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startup saved-configuration huawei.zip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2441119" y="4944864"/>
            <a:ext cx="6977201" cy="981720"/>
          </a:xfrm>
          <a:prstGeom prst="rect">
            <a:avLst/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>
            <a:defPPr>
              <a:defRPr lang="en-US"/>
            </a:defPPr>
            <a:lvl1pPr defTabSz="914400">
              <a:lnSpc>
                <a:spcPts val="2200"/>
              </a:lnSpc>
              <a:defRPr sz="1400" kern="0">
                <a:latin typeface="Huawei Sans"/>
                <a:ea typeface="方正兰亭黑简体"/>
              </a:defRPr>
            </a:lvl1pPr>
          </a:lstStyle>
          <a:p>
            <a:pPr fontAlgn="ctr">
              <a:lnSpc>
                <a:spcPct val="10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 умолчанию конфигурации сохраняются в файле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vrpcfg.cfg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Можно также создать файл для сохранения конфигураций. В VRPv5 и VRPv8 используется одна команда для указания файла конфигурации для следующего запуска, но разные каталоги для сохранения файла.</a:t>
            </a:r>
          </a:p>
        </p:txBody>
      </p:sp>
      <p:sp>
        <p:nvSpPr>
          <p:cNvPr id="28" name="圆角矩形 75"/>
          <p:cNvSpPr/>
          <p:nvPr/>
        </p:nvSpPr>
        <p:spPr>
          <a:xfrm>
            <a:off x="2441120" y="2795425"/>
            <a:ext cx="6977200" cy="36000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Укажите файл конфигурации для следующего запуска.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023359" y="1644256"/>
            <a:ext cx="5230810" cy="994095"/>
            <a:chOff x="6719983" y="4745483"/>
            <a:chExt cx="5633548" cy="1154925"/>
          </a:xfrm>
        </p:grpSpPr>
        <p:grpSp>
          <p:nvGrpSpPr>
            <p:cNvPr id="18" name="组合 17"/>
            <p:cNvGrpSpPr/>
            <p:nvPr/>
          </p:nvGrpSpPr>
          <p:grpSpPr>
            <a:xfrm>
              <a:off x="6898461" y="4805144"/>
              <a:ext cx="5455070" cy="1095264"/>
              <a:chOff x="3842077" y="4215736"/>
              <a:chExt cx="5455070" cy="1095264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842077" y="4215736"/>
                <a:ext cx="5455070" cy="1095264"/>
                <a:chOff x="1594177" y="4083030"/>
                <a:chExt cx="5455070" cy="1095264"/>
              </a:xfrm>
            </p:grpSpPr>
            <p:pic>
              <p:nvPicPr>
                <p:cNvPr id="22" name="图片 21" descr="PC.pn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552131" y="4083030"/>
                  <a:ext cx="836297" cy="642276"/>
                </a:xfrm>
                <a:prstGeom prst="rect">
                  <a:avLst/>
                </a:prstGeom>
              </p:spPr>
            </p:pic>
            <p:cxnSp>
              <p:nvCxnSpPr>
                <p:cNvPr id="23" name="直接连接符 22"/>
                <p:cNvCxnSpPr>
                  <a:stCxn id="22" idx="1"/>
                  <a:endCxn id="19" idx="3"/>
                </p:cNvCxnSpPr>
                <p:nvPr/>
              </p:nvCxnSpPr>
              <p:spPr>
                <a:xfrm flipH="1">
                  <a:off x="2282089" y="4404168"/>
                  <a:ext cx="227004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4" name="文本框 23"/>
                <p:cNvSpPr txBox="1"/>
                <p:nvPr/>
              </p:nvSpPr>
              <p:spPr>
                <a:xfrm>
                  <a:off x="1594177" y="4784967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AR1</a:t>
                  </a: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4598633" y="4709392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ПК1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2249802" y="4465467"/>
                  <a:ext cx="1558248" cy="3575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192.168.1.1/24</a:t>
                  </a:r>
                </a:p>
              </p:txBody>
            </p:sp>
            <p:sp>
              <p:nvSpPr>
                <p:cNvPr id="27" name="文本框 26"/>
                <p:cNvSpPr txBox="1"/>
                <p:nvPr/>
              </p:nvSpPr>
              <p:spPr>
                <a:xfrm>
                  <a:off x="5393290" y="4448308"/>
                  <a:ext cx="1655957" cy="33666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192.168.1.2/24</a:t>
                  </a:r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4590186" y="4216977"/>
                <a:ext cx="1197428" cy="35757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en-US" sz="140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GE0/0/1</a:t>
                </a:r>
              </a:p>
            </p:txBody>
          </p:sp>
        </p:grpSp>
        <p:pic>
          <p:nvPicPr>
            <p:cNvPr id="19" name="图片 18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9983" y="4745483"/>
              <a:ext cx="866390" cy="761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80258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Проверка конфигурации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174596" y="2947468"/>
            <a:ext cx="6940953" cy="329320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&lt;AR1&gt;</a:t>
            </a:r>
            <a:r>
              <a:rPr lang="en-US" sz="16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display startup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MainBoard</a:t>
            </a: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: 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Startup system software:                    	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Next startup system software:               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Backup system software for next startup:    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Startup saved-configuration file:           	flash:/vrpcfg.zip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</a:t>
            </a:r>
            <a:r>
              <a:rPr lang="en-US" sz="1600" b="1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Next startup saved-configuration file:      	flash:/huawei.zip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Startup license file:                      	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Next startup license file:                  	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Startup patch package:                      	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Next startup patch package:                 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Startup voice-files:                        		null</a:t>
            </a:r>
          </a:p>
          <a:p>
            <a:pPr fontAlgn="ctr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Next startup voice-files:                   		null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023359" y="1677701"/>
            <a:ext cx="5301115" cy="994095"/>
            <a:chOff x="6719983" y="4745483"/>
            <a:chExt cx="5709266" cy="1154925"/>
          </a:xfrm>
        </p:grpSpPr>
        <p:grpSp>
          <p:nvGrpSpPr>
            <p:cNvPr id="16" name="组合 15"/>
            <p:cNvGrpSpPr/>
            <p:nvPr/>
          </p:nvGrpSpPr>
          <p:grpSpPr>
            <a:xfrm>
              <a:off x="6898461" y="4805144"/>
              <a:ext cx="5530788" cy="1095264"/>
              <a:chOff x="3842077" y="4215736"/>
              <a:chExt cx="5530788" cy="109526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842077" y="4215736"/>
                <a:ext cx="5530788" cy="1095264"/>
                <a:chOff x="1594177" y="4083030"/>
                <a:chExt cx="5530788" cy="1095264"/>
              </a:xfrm>
            </p:grpSpPr>
            <p:pic>
              <p:nvPicPr>
                <p:cNvPr id="21" name="图片 20" descr="PC.png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4552131" y="4083030"/>
                  <a:ext cx="836297" cy="642276"/>
                </a:xfrm>
                <a:prstGeom prst="rect">
                  <a:avLst/>
                </a:prstGeom>
              </p:spPr>
            </p:pic>
            <p:cxnSp>
              <p:nvCxnSpPr>
                <p:cNvPr id="22" name="直接连接符 21"/>
                <p:cNvCxnSpPr>
                  <a:stCxn id="21" idx="1"/>
                  <a:endCxn id="18" idx="3"/>
                </p:cNvCxnSpPr>
                <p:nvPr/>
              </p:nvCxnSpPr>
              <p:spPr>
                <a:xfrm flipH="1">
                  <a:off x="2282089" y="4404168"/>
                  <a:ext cx="2270042" cy="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3" name="文本框 22"/>
                <p:cNvSpPr txBox="1"/>
                <p:nvPr/>
              </p:nvSpPr>
              <p:spPr>
                <a:xfrm>
                  <a:off x="1594177" y="4784967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AR1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4598633" y="4709392"/>
                  <a:ext cx="794658" cy="3933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6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ПК1</a:t>
                  </a:r>
                </a:p>
              </p:txBody>
            </p:sp>
            <p:sp>
              <p:nvSpPr>
                <p:cNvPr id="25" name="文本框 24"/>
                <p:cNvSpPr txBox="1"/>
                <p:nvPr/>
              </p:nvSpPr>
              <p:spPr>
                <a:xfrm>
                  <a:off x="2249802" y="4465467"/>
                  <a:ext cx="1812436" cy="3722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: 192.168.1.1 / 24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5393290" y="4448307"/>
                  <a:ext cx="1731675" cy="35757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fontAlgn="ctr"/>
                  <a:r>
                    <a:rPr lang="en-US" sz="14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192.168.1.2/24</a:t>
                  </a:r>
                </a:p>
              </p:txBody>
            </p:sp>
          </p:grpSp>
          <p:sp>
            <p:nvSpPr>
              <p:cNvPr id="20" name="文本框 19"/>
              <p:cNvSpPr txBox="1"/>
              <p:nvPr/>
            </p:nvSpPr>
            <p:spPr>
              <a:xfrm>
                <a:off x="4590186" y="4216977"/>
                <a:ext cx="1197428" cy="357571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en-US" sz="140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GE0/0/1</a:t>
                </a:r>
              </a:p>
            </p:txBody>
          </p:sp>
        </p:grpSp>
        <p:pic>
          <p:nvPicPr>
            <p:cNvPr id="18" name="图片 17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19983" y="4745483"/>
              <a:ext cx="866390" cy="761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06791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4326231" y="1388830"/>
            <a:ext cx="7134424" cy="1269813"/>
            <a:chOff x="4581656" y="1728655"/>
            <a:chExt cx="7134424" cy="1269813"/>
          </a:xfrm>
        </p:grpSpPr>
        <p:sp>
          <p:nvSpPr>
            <p:cNvPr id="17" name="文本框 16"/>
            <p:cNvSpPr txBox="1"/>
            <p:nvPr/>
          </p:nvSpPr>
          <p:spPr>
            <a:xfrm>
              <a:off x="4581656" y="2475248"/>
              <a:ext cx="7134424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Если серия конфигураций завершена, но не применена, конфигурации команд хранятся в базе данных потенциальных конфигураций.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4581656" y="1728655"/>
              <a:ext cx="7134424" cy="73866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display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configuration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candidate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отображает команды, которые были сконфигурированы, но не выполнены.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326231" y="2906448"/>
            <a:ext cx="7134424" cy="1066822"/>
            <a:chOff x="4581656" y="3360771"/>
            <a:chExt cx="7134424" cy="1066822"/>
          </a:xfrm>
        </p:grpSpPr>
        <p:sp>
          <p:nvSpPr>
            <p:cNvPr id="28" name="文本框 27"/>
            <p:cNvSpPr txBox="1"/>
            <p:nvPr/>
          </p:nvSpPr>
          <p:spPr>
            <a:xfrm>
              <a:off x="4581656" y="3904373"/>
              <a:ext cx="7134424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После выполнения команды конфигурации сохраняются в базе данных текущей конфигурации.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581656" y="3360771"/>
              <a:ext cx="7134424" cy="523220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display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current-configuration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Эта команда отображает действующие настройки параметров.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26231" y="4112550"/>
            <a:ext cx="7134424" cy="1533860"/>
            <a:chOff x="4581656" y="4617729"/>
            <a:chExt cx="7134424" cy="1533860"/>
          </a:xfrm>
        </p:grpSpPr>
        <p:sp>
          <p:nvSpPr>
            <p:cNvPr id="32" name="文本框 31"/>
            <p:cNvSpPr txBox="1"/>
            <p:nvPr/>
          </p:nvSpPr>
          <p:spPr>
            <a:xfrm>
              <a:off x="4581656" y="5628369"/>
              <a:ext cx="7134424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После сохранения конфигурации команды хранятся в базе данных конфигурации запуска.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4581656" y="4617729"/>
              <a:ext cx="7134424" cy="971186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&lt;Huawei&gt;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display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startup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</a:t>
              </a:r>
            </a:p>
            <a:p>
              <a:pPr fontAlgn="ctr"/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Команда отображает названия системного программного обеспечения, файлов конфигурации, файлов PAF и файлов </a:t>
              </a:r>
              <a:r>
                <a:rPr lang="ru-RU" sz="1400" dirty="0" err="1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патча</a:t>
              </a:r>
              <a:r>
                <a:rPr lang="ru-RU" sz="14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, используемых для текущего и следующего запуска.</a:t>
              </a:r>
            </a:p>
          </p:txBody>
        </p:sp>
      </p:grpSp>
      <p:sp>
        <p:nvSpPr>
          <p:cNvPr id="52" name="圆角矩形 51"/>
          <p:cNvSpPr/>
          <p:nvPr/>
        </p:nvSpPr>
        <p:spPr>
          <a:xfrm>
            <a:off x="939800" y="5685864"/>
            <a:ext cx="10520855" cy="649820"/>
          </a:xfrm>
          <a:prstGeom prst="roundRect">
            <a:avLst>
              <a:gd name="adj" fmla="val 2303"/>
            </a:avLst>
          </a:prstGeom>
          <a:solidFill>
            <a:srgbClr val="FFFF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/>
            <a:r>
              <a:rPr lang="ru-RU" sz="1200" dirty="0">
                <a:latin typeface="Arial" panose="020B0604020202020204" pitchFamily="34" charset="0"/>
                <a:ea typeface="方正兰亭黑简体"/>
                <a:cs typeface="Arial" panose="020B0604020202020204" pitchFamily="34" charset="0"/>
                <a:sym typeface="Huawei Sans" panose="020C0503030203020204" pitchFamily="34" charset="0"/>
              </a:rPr>
              <a:t>В VRPv5 есть базы данных текущей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конфигурации и конфигурации запуска</a:t>
            </a:r>
            <a:r>
              <a:rPr lang="ru-RU" sz="1200" dirty="0">
                <a:latin typeface="Arial" panose="020B0604020202020204" pitchFamily="34" charset="0"/>
                <a:ea typeface="方正兰亭黑简体"/>
                <a:cs typeface="Arial" panose="020B0604020202020204" pitchFamily="34" charset="0"/>
                <a:sym typeface="Huawei Sans" panose="020C0503030203020204" pitchFamily="34" charset="0"/>
              </a:rPr>
              <a:t>, но нет базы данных потенциальных конфигураций. Поэтому конфигурация команды вступает в силу сразу же после выполнения команды без применения. Однако в VRPv8 команда конфигурации вступает в силу только после применения </a:t>
            </a:r>
            <a:r>
              <a:rPr lang="ru-RU" sz="1200" dirty="0">
                <a:solidFill>
                  <a:srgbClr val="151515"/>
                </a:solidFill>
                <a:latin typeface="Arial" panose="020B0604020202020204" pitchFamily="34" charset="0"/>
                <a:ea typeface="方正兰亭黑简体"/>
                <a:cs typeface="Arial" panose="020B0604020202020204" pitchFamily="34" charset="0"/>
                <a:sym typeface="Huawei Sans" panose="020C0503030203020204" pitchFamily="34" charset="0"/>
              </a:rPr>
              <a:t>(</a:t>
            </a:r>
            <a:r>
              <a:rPr lang="en-US" sz="1200" dirty="0">
                <a:solidFill>
                  <a:srgbClr val="151515"/>
                </a:solidFill>
                <a:latin typeface="Arial" panose="020B0604020202020204" pitchFamily="34" charset="0"/>
                <a:ea typeface="方正兰亭黑简体"/>
                <a:cs typeface="Arial" panose="020B0604020202020204" pitchFamily="34" charset="0"/>
                <a:sym typeface="Huawei Sans" panose="020C0503030203020204" pitchFamily="34" charset="0"/>
              </a:rPr>
              <a:t>commit</a:t>
            </a:r>
            <a:r>
              <a:rPr lang="ru-RU" sz="1200" dirty="0">
                <a:solidFill>
                  <a:srgbClr val="151515"/>
                </a:solidFill>
                <a:latin typeface="Arial" panose="020B0604020202020204" pitchFamily="34" charset="0"/>
                <a:ea typeface="方正兰亭黑简体"/>
                <a:cs typeface="Arial" panose="020B0604020202020204" pitchFamily="34" charset="0"/>
                <a:sym typeface="Huawei Sans" panose="020C0503030203020204" pitchFamily="34" charset="0"/>
              </a:rPr>
              <a:t>) </a:t>
            </a:r>
            <a:r>
              <a:rPr lang="ru-RU" sz="1200" dirty="0">
                <a:latin typeface="Arial" panose="020B0604020202020204" pitchFamily="34" charset="0"/>
                <a:ea typeface="方正兰亭黑简体"/>
                <a:cs typeface="Arial" panose="020B0604020202020204" pitchFamily="34" charset="0"/>
                <a:sym typeface="Huawei Sans" panose="020C0503030203020204" pitchFamily="34" charset="0"/>
              </a:rPr>
              <a:t>команды.</a:t>
            </a:r>
          </a:p>
        </p:txBody>
      </p:sp>
      <p:sp>
        <p:nvSpPr>
          <p:cNvPr id="4" name="圆柱形 3"/>
          <p:cNvSpPr/>
          <p:nvPr/>
        </p:nvSpPr>
        <p:spPr>
          <a:xfrm>
            <a:off x="1761392" y="1316701"/>
            <a:ext cx="1136501" cy="1328778"/>
          </a:xfrm>
          <a:prstGeom prst="can">
            <a:avLst/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9322" y="1691413"/>
            <a:ext cx="1304489" cy="8463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База данных </a:t>
            </a:r>
            <a:r>
              <a:rPr lang="ru-RU" sz="12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потенциальныхконфигураций</a:t>
            </a:r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&lt;candidate&gt;</a:t>
            </a:r>
          </a:p>
        </p:txBody>
      </p:sp>
      <p:sp>
        <p:nvSpPr>
          <p:cNvPr id="42" name="圆柱形 41"/>
          <p:cNvSpPr/>
          <p:nvPr/>
        </p:nvSpPr>
        <p:spPr>
          <a:xfrm>
            <a:off x="1761392" y="2756266"/>
            <a:ext cx="1136501" cy="1328778"/>
          </a:xfrm>
          <a:prstGeom prst="can">
            <a:avLst/>
          </a:prstGeom>
          <a:solidFill>
            <a:srgbClr val="F4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813178" y="3092896"/>
            <a:ext cx="1252702" cy="83099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База данных текущей конфигурации </a:t>
            </a:r>
          </a:p>
          <a:p>
            <a:pPr fontAlgn="ctr"/>
            <a:r>
              <a:rPr lang="en-US" sz="12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&lt;running&gt;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761392" y="4217806"/>
            <a:ext cx="1304488" cy="1328778"/>
            <a:chOff x="1594177" y="1924493"/>
            <a:chExt cx="2307398" cy="2073349"/>
          </a:xfrm>
        </p:grpSpPr>
        <p:sp>
          <p:nvSpPr>
            <p:cNvPr id="45" name="圆柱形 44"/>
            <p:cNvSpPr/>
            <p:nvPr/>
          </p:nvSpPr>
          <p:spPr>
            <a:xfrm>
              <a:off x="1594177" y="1924493"/>
              <a:ext cx="2010260" cy="2073349"/>
            </a:xfrm>
            <a:prstGeom prst="can">
              <a:avLst/>
            </a:prstGeom>
            <a:solidFill>
              <a:srgbClr val="F4FBFE"/>
            </a:solidFill>
            <a:ln w="12700"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ru-RU" altLang="zh-CN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685777" y="2448763"/>
              <a:ext cx="2215798" cy="129664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2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База данных конфигурации запуска</a:t>
              </a:r>
            </a:p>
            <a:p>
              <a:pPr fontAlgn="ctr"/>
              <a:r>
                <a:rPr lang="en-US" sz="120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&lt;startup&gt;</a:t>
              </a:r>
            </a:p>
          </p:txBody>
        </p:sp>
      </p:grpSp>
      <p:sp>
        <p:nvSpPr>
          <p:cNvPr id="53" name="左大括号 52"/>
          <p:cNvSpPr/>
          <p:nvPr/>
        </p:nvSpPr>
        <p:spPr>
          <a:xfrm>
            <a:off x="1497514" y="3321373"/>
            <a:ext cx="263877" cy="1963049"/>
          </a:xfrm>
          <a:prstGeom prst="leftBrace">
            <a:avLst>
              <a:gd name="adj1" fmla="val 8333"/>
              <a:gd name="adj2" fmla="val 54196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55" name="左大括号 54"/>
          <p:cNvSpPr/>
          <p:nvPr/>
        </p:nvSpPr>
        <p:spPr>
          <a:xfrm>
            <a:off x="1105802" y="1562986"/>
            <a:ext cx="655590" cy="3821814"/>
          </a:xfrm>
          <a:prstGeom prst="leftBrace">
            <a:avLst>
              <a:gd name="adj1" fmla="val 8333"/>
              <a:gd name="adj2" fmla="val 43317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33054" y="3077540"/>
            <a:ext cx="798961" cy="2438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VRPv8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72517" y="4227596"/>
            <a:ext cx="69249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VRP5</a:t>
            </a:r>
          </a:p>
        </p:txBody>
      </p:sp>
      <p:sp>
        <p:nvSpPr>
          <p:cNvPr id="31" name="Right Arrow 157"/>
          <p:cNvSpPr/>
          <p:nvPr/>
        </p:nvSpPr>
        <p:spPr>
          <a:xfrm>
            <a:off x="3327201" y="1585472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35" name="Right Arrow 157"/>
          <p:cNvSpPr/>
          <p:nvPr/>
        </p:nvSpPr>
        <p:spPr>
          <a:xfrm>
            <a:off x="3327201" y="3043625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36" name="Right Arrow 157"/>
          <p:cNvSpPr/>
          <p:nvPr/>
        </p:nvSpPr>
        <p:spPr>
          <a:xfrm>
            <a:off x="3327200" y="4448786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2670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5" grpId="0" animBg="1"/>
      <p:bldP spid="57" grpId="0"/>
      <p:bldP spid="5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 algn="l"/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Какую верси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ю</a:t>
            </a:r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VRP в настоящее время используют устройства передачи данных Huawei?</a:t>
            </a:r>
          </a:p>
          <a:p>
            <a:pPr algn="l"/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Какому максимальному количеству пользователей разрешено одновременно получать доступ к устройству Huawei через консольный порт?</a:t>
            </a:r>
          </a:p>
          <a:p>
            <a:pPr algn="l"/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Как указать файл конфигурации для следующего запуска, если у устройства есть несколько файлов конфигурации?</a:t>
            </a:r>
          </a:p>
          <a:p>
            <a:pPr algn="l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2827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type="body" sz="quarter" idx="11"/>
          </p:nvPr>
        </p:nvSpPr>
        <p:spPr/>
        <p:txBody>
          <a:bodyPr wrap="square">
            <a:noAutofit/>
          </a:bodyPr>
          <a:lstStyle/>
          <a:p>
            <a:pPr algn="l"/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 – это сетевая ОС Huawei, которая может работать на различных аппаратных платформах. У VRP есть унифицированные интерфейсы сети, пользователей и управления. Для эффективного управления устройствами Huawei необходимо знать команды и конфигурации VRP.</a:t>
            </a:r>
          </a:p>
          <a:p>
            <a:pPr algn="l"/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Вам также необходимо знать стандартные команды и быстрые клавиши и уметь ими пользоваться.</a:t>
            </a:r>
          </a:p>
          <a:p>
            <a:pPr algn="l"/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После</a:t>
            </a:r>
            <a:r>
              <a:rPr lang="en-US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изучения данного раздела вы должны получить 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знания по 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основным понятиям VRP, по функциям основных команд и об интерфейсе командной строки (CLI).</a:t>
            </a:r>
          </a:p>
          <a:p>
            <a:pPr algn="l"/>
            <a:endParaRPr lang="ru-RU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4940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3273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127357" y="657662"/>
            <a:ext cx="5630695" cy="4680000"/>
          </a:xfrm>
        </p:spPr>
        <p:txBody>
          <a:bodyPr wrap="square">
            <a:noAutofit/>
          </a:bodyPr>
          <a:lstStyle/>
          <a:p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 - это универсальная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платформа ОС для</a:t>
            </a:r>
            <a:r>
              <a:rPr lang="en-US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решений в области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сетей передачи данных Huawei. Она является ядром программного обеспечения всей серии маршрутизаторов Huawei от простых до ключевых моделей, коммутаторов </a:t>
            </a:r>
            <a:r>
              <a:rPr lang="ru-RU" sz="1600" dirty="0" err="1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Ethernet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, сервисных шлюзов и т.д.</a:t>
            </a:r>
          </a:p>
          <a:p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 предоставляет следующие функции:</a:t>
            </a:r>
          </a:p>
          <a:p>
            <a:pPr marL="654050" lvl="1" indent="-342900"/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Предоставляет унифицированный пользовательский интерфейс и унифицированный интерфейс управления.</a:t>
            </a:r>
          </a:p>
          <a:p>
            <a:pPr marL="654050" lvl="1" indent="-342900"/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Реализует функции плоскости управления и определяет спецификации интерфейса плоскости передачи.</a:t>
            </a:r>
          </a:p>
          <a:p>
            <a:pPr marL="654050" lvl="1" indent="-342900"/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Осуществляет связь между плоскостью передачи устройства и плоскостью управления VRP.</a:t>
            </a:r>
          </a:p>
          <a:p>
            <a:pPr marL="654050" lvl="1" indent="-342900">
              <a:buFont typeface="微软雅黑" panose="020B0503020204020204" pitchFamily="34" charset="-122"/>
              <a:buChar char="▫"/>
            </a:pPr>
            <a:endParaRPr lang="ru-RU" sz="1600" dirty="0">
              <a:solidFill>
                <a:srgbClr val="151515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  <a:p>
            <a:pPr marL="0" indent="0">
              <a:buNone/>
            </a:pPr>
            <a:endParaRPr lang="ru-RU" altLang="zh-CN" sz="2000" dirty="0">
              <a:solidFill>
                <a:srgbClr val="151515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Что такое VRP?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7171" y="1599671"/>
            <a:ext cx="5249570" cy="3601344"/>
            <a:chOff x="224862" y="1599671"/>
            <a:chExt cx="6170799" cy="4233332"/>
          </a:xfrm>
        </p:grpSpPr>
        <p:sp>
          <p:nvSpPr>
            <p:cNvPr id="4" name="任意多边形 3"/>
            <p:cNvSpPr/>
            <p:nvPr/>
          </p:nvSpPr>
          <p:spPr>
            <a:xfrm>
              <a:off x="1570542" y="1729210"/>
              <a:ext cx="2837449" cy="2837603"/>
            </a:xfrm>
            <a:custGeom>
              <a:avLst/>
              <a:gdLst>
                <a:gd name="connsiteX0" fmla="*/ 0 w 2837449"/>
                <a:gd name="connsiteY0" fmla="*/ 1418802 h 2837603"/>
                <a:gd name="connsiteX1" fmla="*/ 1418725 w 2837449"/>
                <a:gd name="connsiteY1" fmla="*/ 0 h 2837603"/>
                <a:gd name="connsiteX2" fmla="*/ 2837450 w 2837449"/>
                <a:gd name="connsiteY2" fmla="*/ 1418802 h 2837603"/>
                <a:gd name="connsiteX3" fmla="*/ 1418725 w 2837449"/>
                <a:gd name="connsiteY3" fmla="*/ 2837604 h 2837603"/>
                <a:gd name="connsiteX4" fmla="*/ 0 w 2837449"/>
                <a:gd name="connsiteY4" fmla="*/ 1418802 h 283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7449" h="2837603">
                  <a:moveTo>
                    <a:pt x="0" y="1418802"/>
                  </a:moveTo>
                  <a:cubicBezTo>
                    <a:pt x="0" y="635219"/>
                    <a:pt x="635185" y="0"/>
                    <a:pt x="1418725" y="0"/>
                  </a:cubicBezTo>
                  <a:cubicBezTo>
                    <a:pt x="2202265" y="0"/>
                    <a:pt x="2837450" y="635219"/>
                    <a:pt x="2837450" y="1418802"/>
                  </a:cubicBezTo>
                  <a:cubicBezTo>
                    <a:pt x="2837450" y="2202385"/>
                    <a:pt x="2202265" y="2837604"/>
                    <a:pt x="1418725" y="2837604"/>
                  </a:cubicBezTo>
                  <a:cubicBezTo>
                    <a:pt x="635185" y="2837604"/>
                    <a:pt x="0" y="2202385"/>
                    <a:pt x="0" y="1418802"/>
                  </a:cubicBezTo>
                  <a:close/>
                </a:path>
              </a:pathLst>
            </a:custGeom>
            <a:solidFill>
              <a:srgbClr val="FFFFCC"/>
            </a:solidFill>
            <a:ln>
              <a:solidFill>
                <a:srgbClr val="FFD17D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1364403"/>
                <a:satOff val="-78683"/>
                <a:lumOff val="808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60382" tIns="260378" rIns="260382" bIns="260378" numCol="1" spcCol="1270" anchor="ctr" anchorCtr="0">
              <a:noAutofit/>
            </a:bodyPr>
            <a:lstStyle/>
            <a:p>
              <a:pPr algn="ctr" defTabSz="106680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VRP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3189780" y="1599671"/>
              <a:ext cx="315466" cy="315806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2443021" y="4355994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9" name="椭圆 8"/>
            <p:cNvSpPr/>
            <p:nvPr/>
          </p:nvSpPr>
          <p:spPr>
            <a:xfrm>
              <a:off x="4590752" y="2880677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7679" y="4598987"/>
              <a:ext cx="315466" cy="315806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07046" y="2047980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787061" y="3356927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224862" y="2241020"/>
              <a:ext cx="1990582" cy="1153583"/>
            </a:xfrm>
            <a:custGeom>
              <a:avLst/>
              <a:gdLst>
                <a:gd name="connsiteX0" fmla="*/ 0 w 1153605"/>
                <a:gd name="connsiteY0" fmla="*/ 576792 h 1153583"/>
                <a:gd name="connsiteX1" fmla="*/ 576803 w 1153605"/>
                <a:gd name="connsiteY1" fmla="*/ 0 h 1153583"/>
                <a:gd name="connsiteX2" fmla="*/ 1153606 w 1153605"/>
                <a:gd name="connsiteY2" fmla="*/ 576792 h 1153583"/>
                <a:gd name="connsiteX3" fmla="*/ 576803 w 1153605"/>
                <a:gd name="connsiteY3" fmla="*/ 1153584 h 1153583"/>
                <a:gd name="connsiteX4" fmla="*/ 0 w 1153605"/>
                <a:gd name="connsiteY4" fmla="*/ 576792 h 115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05" h="1153583">
                  <a:moveTo>
                    <a:pt x="0" y="576792"/>
                  </a:moveTo>
                  <a:cubicBezTo>
                    <a:pt x="0" y="258239"/>
                    <a:pt x="258243" y="0"/>
                    <a:pt x="576803" y="0"/>
                  </a:cubicBezTo>
                  <a:cubicBezTo>
                    <a:pt x="895363" y="0"/>
                    <a:pt x="1153606" y="258239"/>
                    <a:pt x="1153606" y="576792"/>
                  </a:cubicBezTo>
                  <a:cubicBezTo>
                    <a:pt x="1153606" y="895345"/>
                    <a:pt x="895363" y="1153584"/>
                    <a:pt x="576803" y="1153584"/>
                  </a:cubicBezTo>
                  <a:cubicBezTo>
                    <a:pt x="258243" y="1153584"/>
                    <a:pt x="0" y="895345"/>
                    <a:pt x="0" y="576792"/>
                  </a:cubicBez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60378" rIns="0" bIns="260378" numCol="1" spcCol="1270" anchor="ctr" anchorCtr="0">
              <a:noAutofit/>
            </a:bodyPr>
            <a:lstStyle/>
            <a:p>
              <a:pPr lvl="0" algn="ctr" defTabSz="106680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Маршрутизация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2870821" y="2058140"/>
              <a:ext cx="315466" cy="315806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5" name="椭圆 14"/>
            <p:cNvSpPr/>
            <p:nvPr/>
          </p:nvSpPr>
          <p:spPr>
            <a:xfrm>
              <a:off x="792353" y="3732424"/>
              <a:ext cx="570400" cy="570653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699594" y="1698307"/>
              <a:ext cx="1664638" cy="1153583"/>
            </a:xfrm>
            <a:custGeom>
              <a:avLst/>
              <a:gdLst>
                <a:gd name="connsiteX0" fmla="*/ 0 w 1153605"/>
                <a:gd name="connsiteY0" fmla="*/ 576792 h 1153583"/>
                <a:gd name="connsiteX1" fmla="*/ 576803 w 1153605"/>
                <a:gd name="connsiteY1" fmla="*/ 0 h 1153583"/>
                <a:gd name="connsiteX2" fmla="*/ 1153606 w 1153605"/>
                <a:gd name="connsiteY2" fmla="*/ 576792 h 1153583"/>
                <a:gd name="connsiteX3" fmla="*/ 576803 w 1153605"/>
                <a:gd name="connsiteY3" fmla="*/ 1153584 h 1153583"/>
                <a:gd name="connsiteX4" fmla="*/ 0 w 1153605"/>
                <a:gd name="connsiteY4" fmla="*/ 576792 h 115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05" h="1153583">
                  <a:moveTo>
                    <a:pt x="0" y="576792"/>
                  </a:moveTo>
                  <a:cubicBezTo>
                    <a:pt x="0" y="258239"/>
                    <a:pt x="258243" y="0"/>
                    <a:pt x="576803" y="0"/>
                  </a:cubicBezTo>
                  <a:cubicBezTo>
                    <a:pt x="895363" y="0"/>
                    <a:pt x="1153606" y="258239"/>
                    <a:pt x="1153606" y="576792"/>
                  </a:cubicBezTo>
                  <a:cubicBezTo>
                    <a:pt x="1153606" y="895345"/>
                    <a:pt x="895363" y="1153584"/>
                    <a:pt x="576803" y="1153584"/>
                  </a:cubicBezTo>
                  <a:cubicBezTo>
                    <a:pt x="258243" y="1153584"/>
                    <a:pt x="0" y="895345"/>
                    <a:pt x="0" y="576792"/>
                  </a:cubicBez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60378" rIns="0" bIns="260378" numCol="1" spcCol="1270" anchor="ctr" anchorCtr="0">
              <a:noAutofit/>
            </a:bodyPr>
            <a:lstStyle/>
            <a:p>
              <a:pPr algn="ctr" defTabSz="106680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Безопасность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4184488" y="2495020"/>
              <a:ext cx="315466" cy="315806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575252" y="4411450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9" name="椭圆 18"/>
            <p:cNvSpPr/>
            <p:nvPr/>
          </p:nvSpPr>
          <p:spPr>
            <a:xfrm>
              <a:off x="2854524" y="4085907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590752" y="3692207"/>
              <a:ext cx="1804909" cy="1153583"/>
            </a:xfrm>
            <a:custGeom>
              <a:avLst/>
              <a:gdLst>
                <a:gd name="connsiteX0" fmla="*/ 0 w 1153605"/>
                <a:gd name="connsiteY0" fmla="*/ 576792 h 1153583"/>
                <a:gd name="connsiteX1" fmla="*/ 576803 w 1153605"/>
                <a:gd name="connsiteY1" fmla="*/ 0 h 1153583"/>
                <a:gd name="connsiteX2" fmla="*/ 1153606 w 1153605"/>
                <a:gd name="connsiteY2" fmla="*/ 576792 h 1153583"/>
                <a:gd name="connsiteX3" fmla="*/ 576803 w 1153605"/>
                <a:gd name="connsiteY3" fmla="*/ 1153584 h 1153583"/>
                <a:gd name="connsiteX4" fmla="*/ 0 w 1153605"/>
                <a:gd name="connsiteY4" fmla="*/ 576792 h 115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05" h="1153583">
                  <a:moveTo>
                    <a:pt x="0" y="576792"/>
                  </a:moveTo>
                  <a:cubicBezTo>
                    <a:pt x="0" y="258239"/>
                    <a:pt x="258243" y="0"/>
                    <a:pt x="576803" y="0"/>
                  </a:cubicBezTo>
                  <a:cubicBezTo>
                    <a:pt x="895363" y="0"/>
                    <a:pt x="1153606" y="258239"/>
                    <a:pt x="1153606" y="576792"/>
                  </a:cubicBezTo>
                  <a:cubicBezTo>
                    <a:pt x="1153606" y="895345"/>
                    <a:pt x="895363" y="1153584"/>
                    <a:pt x="576803" y="1153584"/>
                  </a:cubicBezTo>
                  <a:cubicBezTo>
                    <a:pt x="258243" y="1153584"/>
                    <a:pt x="0" y="895345"/>
                    <a:pt x="0" y="576792"/>
                  </a:cubicBez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60378" rIns="0" bIns="260378" numCol="1" spcCol="1270" anchor="ctr" anchorCtr="0">
              <a:noAutofit/>
            </a:bodyPr>
            <a:lstStyle/>
            <a:p>
              <a:pPr algn="ctr" defTabSz="106680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Беспроводная</a:t>
              </a:r>
            </a:p>
            <a:p>
              <a:pPr algn="ctr" defTabSz="106680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связь</a:t>
              </a:r>
            </a:p>
          </p:txBody>
        </p:sp>
        <p:sp>
          <p:nvSpPr>
            <p:cNvPr id="21" name="椭圆 20"/>
            <p:cNvSpPr/>
            <p:nvPr/>
          </p:nvSpPr>
          <p:spPr>
            <a:xfrm>
              <a:off x="4916695" y="3651990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362753" y="4679420"/>
              <a:ext cx="1721678" cy="1153583"/>
            </a:xfrm>
            <a:custGeom>
              <a:avLst/>
              <a:gdLst>
                <a:gd name="connsiteX0" fmla="*/ 0 w 1153605"/>
                <a:gd name="connsiteY0" fmla="*/ 576792 h 1153583"/>
                <a:gd name="connsiteX1" fmla="*/ 576803 w 1153605"/>
                <a:gd name="connsiteY1" fmla="*/ 0 h 1153583"/>
                <a:gd name="connsiteX2" fmla="*/ 1153606 w 1153605"/>
                <a:gd name="connsiteY2" fmla="*/ 576792 h 1153583"/>
                <a:gd name="connsiteX3" fmla="*/ 576803 w 1153605"/>
                <a:gd name="connsiteY3" fmla="*/ 1153584 h 1153583"/>
                <a:gd name="connsiteX4" fmla="*/ 0 w 1153605"/>
                <a:gd name="connsiteY4" fmla="*/ 576792 h 1153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605" h="1153583">
                  <a:moveTo>
                    <a:pt x="0" y="576792"/>
                  </a:moveTo>
                  <a:cubicBezTo>
                    <a:pt x="0" y="258239"/>
                    <a:pt x="258243" y="0"/>
                    <a:pt x="576803" y="0"/>
                  </a:cubicBezTo>
                  <a:cubicBezTo>
                    <a:pt x="895363" y="0"/>
                    <a:pt x="1153606" y="258239"/>
                    <a:pt x="1153606" y="576792"/>
                  </a:cubicBezTo>
                  <a:cubicBezTo>
                    <a:pt x="1153606" y="895345"/>
                    <a:pt x="895363" y="1153584"/>
                    <a:pt x="576803" y="1153584"/>
                  </a:cubicBezTo>
                  <a:cubicBezTo>
                    <a:pt x="258243" y="1153584"/>
                    <a:pt x="0" y="895345"/>
                    <a:pt x="0" y="576792"/>
                  </a:cubicBez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260378" rIns="0" bIns="260378" numCol="1" spcCol="1270" anchor="ctr" anchorCtr="0">
              <a:noAutofit/>
            </a:bodyPr>
            <a:lstStyle/>
            <a:p>
              <a:pPr algn="ctr" defTabSz="1066800" font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Коммутация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2961038" y="4640474"/>
              <a:ext cx="228742" cy="228599"/>
            </a:xfrm>
            <a:prstGeom prst="ellipse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-545761"/>
                <a:satOff val="-31473"/>
                <a:lumOff val="3235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631048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文本框 58"/>
          <p:cNvSpPr txBox="1"/>
          <p:nvPr/>
        </p:nvSpPr>
        <p:spPr>
          <a:xfrm>
            <a:off x="8894980" y="1395295"/>
            <a:ext cx="1988596" cy="4893647"/>
          </a:xfrm>
          <a:prstGeom prst="rect">
            <a:avLst/>
          </a:prstGeom>
          <a:noFill/>
          <a:ln w="12700">
            <a:solidFill>
              <a:srgbClr val="00B0F0"/>
            </a:solidFill>
            <a:prstDash val="dashDot"/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>
              <a:defRPr sz="1200"/>
            </a:lvl1pPr>
          </a:lstStyle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fontAlgn="ctr"/>
            <a:endParaRPr lang="ru-RU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Р</a:t>
            </a:r>
            <a:r>
              <a:rPr lang="ru-RU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а</a:t>
            </a:r>
            <a:r>
              <a:rPr lang="ru-RU" dirty="0" smtClean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звитие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Huawei Sans" panose="020C0503030203020204" pitchFamily="34" charset="0"/>
              </a:rPr>
              <a:t>VRP</a:t>
            </a:r>
          </a:p>
        </p:txBody>
      </p:sp>
      <p:sp>
        <p:nvSpPr>
          <p:cNvPr id="5" name="圆角矩形 4"/>
          <p:cNvSpPr/>
          <p:nvPr/>
        </p:nvSpPr>
        <p:spPr bwMode="auto">
          <a:xfrm>
            <a:off x="3131791" y="1490709"/>
            <a:ext cx="2146181" cy="1422250"/>
          </a:xfrm>
          <a:prstGeom prst="roundRect">
            <a:avLst/>
          </a:prstGeom>
          <a:solidFill>
            <a:srgbClr val="F4FBFE"/>
          </a:solidFill>
          <a:ln>
            <a:solidFill>
              <a:srgbClr val="99DFF9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54000" rIns="18000" anchor="ctr">
            <a:noAutofit/>
          </a:bodyPr>
          <a:lstStyle/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Централизованный </a:t>
            </a:r>
            <a:r>
              <a:rPr lang="ru-RU" sz="1300" b="1" dirty="0">
                <a:solidFill>
                  <a:srgbClr val="151515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дизайн</a:t>
            </a:r>
          </a:p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Применимо к устройствам низкого и среднего класса</a:t>
            </a:r>
          </a:p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Низкая производительность</a:t>
            </a:r>
          </a:p>
        </p:txBody>
      </p:sp>
      <p:sp>
        <p:nvSpPr>
          <p:cNvPr id="6" name="TextBox 23"/>
          <p:cNvSpPr txBox="1">
            <a:spLocks noChangeArrowheads="1"/>
          </p:cNvSpPr>
          <p:nvPr/>
        </p:nvSpPr>
        <p:spPr bwMode="auto">
          <a:xfrm>
            <a:off x="3559966" y="2927782"/>
            <a:ext cx="1175183" cy="286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1998-2001</a:t>
            </a:r>
          </a:p>
        </p:txBody>
      </p:sp>
      <p:sp>
        <p:nvSpPr>
          <p:cNvPr id="7" name="TextBox 32"/>
          <p:cNvSpPr txBox="1">
            <a:spLocks noChangeArrowheads="1"/>
          </p:cNvSpPr>
          <p:nvPr/>
        </p:nvSpPr>
        <p:spPr bwMode="auto">
          <a:xfrm>
            <a:off x="3593227" y="1129112"/>
            <a:ext cx="10178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VRP1</a:t>
            </a:r>
          </a:p>
        </p:txBody>
      </p:sp>
      <p:sp>
        <p:nvSpPr>
          <p:cNvPr id="8" name="圆角矩形 7"/>
          <p:cNvSpPr/>
          <p:nvPr/>
        </p:nvSpPr>
        <p:spPr bwMode="auto">
          <a:xfrm>
            <a:off x="1089880" y="2510693"/>
            <a:ext cx="1815958" cy="941137"/>
          </a:xfrm>
          <a:prstGeom prst="roundRect">
            <a:avLst/>
          </a:prstGeom>
          <a:solidFill>
            <a:srgbClr val="F4FBFE"/>
          </a:solidFill>
          <a:ln w="9525">
            <a:solidFill>
              <a:srgbClr val="99DFF9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Распределенный </a:t>
            </a:r>
            <a:r>
              <a:rPr lang="ru-RU" sz="1300" b="1" dirty="0">
                <a:solidFill>
                  <a:srgbClr val="151515"/>
                </a:solidFill>
                <a:ea typeface="方正兰亭黑简体" panose="02000000000000000000" pitchFamily="2" charset="-122"/>
                <a:sym typeface="Huawei Sans" panose="020C0503030203020204" pitchFamily="34" charset="0"/>
              </a:rPr>
              <a:t>дизайн</a:t>
            </a:r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1538731" y="3438778"/>
            <a:ext cx="1133900" cy="25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1999-2000</a:t>
            </a:r>
          </a:p>
        </p:txBody>
      </p:sp>
      <p:sp>
        <p:nvSpPr>
          <p:cNvPr id="10" name="TextBox 33"/>
          <p:cNvSpPr txBox="1">
            <a:spLocks noChangeArrowheads="1"/>
          </p:cNvSpPr>
          <p:nvPr/>
        </p:nvSpPr>
        <p:spPr bwMode="auto">
          <a:xfrm>
            <a:off x="1536194" y="2224587"/>
            <a:ext cx="88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VRP2</a:t>
            </a:r>
          </a:p>
        </p:txBody>
      </p:sp>
      <p:sp>
        <p:nvSpPr>
          <p:cNvPr id="13" name="圆角矩形 12"/>
          <p:cNvSpPr/>
          <p:nvPr/>
        </p:nvSpPr>
        <p:spPr bwMode="auto">
          <a:xfrm>
            <a:off x="2275207" y="3807945"/>
            <a:ext cx="2198121" cy="1650244"/>
          </a:xfrm>
          <a:prstGeom prst="roundRect">
            <a:avLst/>
          </a:prstGeom>
          <a:solidFill>
            <a:srgbClr val="F4FBFE"/>
          </a:solidFill>
          <a:ln w="9525">
            <a:solidFill>
              <a:srgbClr val="99DFF9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Распределенная платформа</a:t>
            </a:r>
          </a:p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Поддержка различных функций</a:t>
            </a:r>
          </a:p>
          <a:p>
            <a:pPr marL="79375" indent="-79375" defTabSz="801688" fontAlgn="ctr">
              <a:buFont typeface="Wingdings" panose="05000000000000000000" pitchFamily="2" charset="2"/>
              <a:buChar char="§"/>
              <a:defRPr/>
            </a:pPr>
            <a:r>
              <a:rPr lang="ru-RU" sz="1300" b="1" dirty="0">
                <a:solidFill>
                  <a:srgbClr val="151515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Поддержка на ключевых моделях маршрутизаторов</a:t>
            </a:r>
          </a:p>
        </p:txBody>
      </p:sp>
      <p:sp>
        <p:nvSpPr>
          <p:cNvPr id="14" name="TextBox 25"/>
          <p:cNvSpPr txBox="1">
            <a:spLocks noChangeArrowheads="1"/>
          </p:cNvSpPr>
          <p:nvPr/>
        </p:nvSpPr>
        <p:spPr bwMode="auto">
          <a:xfrm>
            <a:off x="2643941" y="5415653"/>
            <a:ext cx="1121259" cy="297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2000-2004</a:t>
            </a:r>
          </a:p>
        </p:txBody>
      </p:sp>
      <p:sp>
        <p:nvSpPr>
          <p:cNvPr id="15" name="TextBox 34"/>
          <p:cNvSpPr txBox="1">
            <a:spLocks noChangeArrowheads="1"/>
          </p:cNvSpPr>
          <p:nvPr/>
        </p:nvSpPr>
        <p:spPr bwMode="auto">
          <a:xfrm>
            <a:off x="2408402" y="3517486"/>
            <a:ext cx="14519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VRP3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195641" y="4120208"/>
            <a:ext cx="2265862" cy="2023820"/>
            <a:chOff x="5183609" y="4058062"/>
            <a:chExt cx="2265862" cy="2023820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5183609" y="4347947"/>
              <a:ext cx="2265862" cy="1515540"/>
            </a:xfrm>
            <a:prstGeom prst="roundRect">
              <a:avLst/>
            </a:prstGeom>
            <a:solidFill>
              <a:srgbClr val="F4FBFE"/>
            </a:solidFill>
            <a:ln w="9525">
              <a:solidFill>
                <a:srgbClr val="99DFF9"/>
              </a:solidFill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marL="88900" indent="-88900" defTabSz="801688" fontAlgn="ctr">
                <a:buFont typeface="Wingdings" panose="05000000000000000000" pitchFamily="2" charset="2"/>
                <a:buChar char="§"/>
                <a:defRPr/>
              </a:pPr>
              <a:r>
                <a:rPr lang="ru-RU" sz="1300" b="1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Компонентный </a:t>
              </a:r>
              <a:r>
                <a:rPr lang="ru-RU" sz="1300" b="1" dirty="0">
                  <a:solidFill>
                    <a:srgbClr val="151515"/>
                  </a:solidFill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дизайн</a:t>
              </a:r>
              <a:endParaRPr lang="en-US" sz="1300" b="1" dirty="0">
                <a:solidFill>
                  <a:srgbClr val="151515"/>
                </a:solidFill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marL="88900" indent="-88900" defTabSz="801688" fontAlgn="ctr">
                <a:buFont typeface="Wingdings" panose="05000000000000000000" pitchFamily="2" charset="2"/>
                <a:buChar char="§"/>
                <a:defRPr/>
              </a:pPr>
              <a:r>
                <a:rPr lang="ru-RU" sz="1300" b="1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Применимо к различным продуктам Huawei</a:t>
              </a:r>
            </a:p>
            <a:p>
              <a:pPr marL="88900" indent="-88900" defTabSz="801688" fontAlgn="ctr">
                <a:buFont typeface="Wingdings" panose="05000000000000000000" pitchFamily="2" charset="2"/>
                <a:buChar char="§"/>
                <a:defRPr/>
              </a:pPr>
              <a:r>
                <a:rPr lang="ru-RU" sz="1300" b="1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Высокая производительность</a:t>
              </a:r>
            </a:p>
          </p:txBody>
        </p:sp>
        <p:sp>
          <p:nvSpPr>
            <p:cNvPr id="18" name="TextBox 26"/>
            <p:cNvSpPr txBox="1">
              <a:spLocks noChangeArrowheads="1"/>
            </p:cNvSpPr>
            <p:nvPr/>
          </p:nvSpPr>
          <p:spPr bwMode="auto">
            <a:xfrm>
              <a:off x="5693738" y="5844820"/>
              <a:ext cx="1333748" cy="237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2004-сегодня</a:t>
              </a:r>
            </a:p>
          </p:txBody>
        </p:sp>
        <p:sp>
          <p:nvSpPr>
            <p:cNvPr id="19" name="TextBox 35"/>
            <p:cNvSpPr txBox="1">
              <a:spLocks noChangeArrowheads="1"/>
            </p:cNvSpPr>
            <p:nvPr/>
          </p:nvSpPr>
          <p:spPr bwMode="auto">
            <a:xfrm>
              <a:off x="5590160" y="4058062"/>
              <a:ext cx="11243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VRP5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982573" y="4043465"/>
            <a:ext cx="2247506" cy="2088122"/>
            <a:chOff x="10026840" y="1425852"/>
            <a:chExt cx="2052273" cy="2088122"/>
          </a:xfrm>
        </p:grpSpPr>
        <p:sp>
          <p:nvSpPr>
            <p:cNvPr id="21" name="圆角矩形 20"/>
            <p:cNvSpPr/>
            <p:nvPr/>
          </p:nvSpPr>
          <p:spPr bwMode="auto">
            <a:xfrm>
              <a:off x="10026840" y="1712853"/>
              <a:ext cx="2052273" cy="1515540"/>
            </a:xfrm>
            <a:prstGeom prst="roundRect">
              <a:avLst/>
            </a:prstGeom>
            <a:solidFill>
              <a:srgbClr val="F4FBFE"/>
            </a:solidFill>
            <a:ln w="9525">
              <a:solidFill>
                <a:srgbClr val="99DFF9"/>
              </a:solidFill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marL="79375" indent="-79375" defTabSz="801688" fontAlgn="ctr">
                <a:buFont typeface="Wingdings" panose="05000000000000000000" pitchFamily="2" charset="2"/>
                <a:buChar char="§"/>
                <a:defRPr/>
              </a:pPr>
              <a:r>
                <a:rPr lang="ru-RU" sz="1300" b="1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Многозадачность</a:t>
              </a:r>
            </a:p>
            <a:p>
              <a:pPr marL="79375" indent="-79375" defTabSz="801688" fontAlgn="ctr">
                <a:buFont typeface="Wingdings" panose="05000000000000000000" pitchFamily="2" charset="2"/>
                <a:buChar char="§"/>
                <a:defRPr/>
              </a:pPr>
              <a:r>
                <a:rPr lang="ru-RU" sz="1300" b="1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Компонентный дизайн</a:t>
              </a:r>
            </a:p>
            <a:p>
              <a:pPr marL="79375" indent="-79375" defTabSz="801688" fontAlgn="ctr">
                <a:buFont typeface="Wingdings" panose="05000000000000000000" pitchFamily="2" charset="2"/>
                <a:buChar char="§"/>
                <a:defRPr/>
              </a:pPr>
              <a:r>
                <a:rPr lang="ru-RU" sz="1300" b="1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Поддержка на многопроцессорных системах и решений на базе нескольких шасси</a:t>
              </a:r>
            </a:p>
          </p:txBody>
        </p:sp>
        <p:sp>
          <p:nvSpPr>
            <p:cNvPr id="22" name="TextBox 27"/>
            <p:cNvSpPr txBox="1">
              <a:spLocks noChangeArrowheads="1"/>
            </p:cNvSpPr>
            <p:nvPr/>
          </p:nvSpPr>
          <p:spPr bwMode="auto">
            <a:xfrm>
              <a:off x="10411314" y="3249415"/>
              <a:ext cx="1144069" cy="264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2009-сегодня</a:t>
              </a:r>
            </a:p>
          </p:txBody>
        </p:sp>
        <p:sp>
          <p:nvSpPr>
            <p:cNvPr id="23" name="TextBox 36"/>
            <p:cNvSpPr txBox="1">
              <a:spLocks noChangeArrowheads="1"/>
            </p:cNvSpPr>
            <p:nvPr/>
          </p:nvSpPr>
          <p:spPr bwMode="auto">
            <a:xfrm>
              <a:off x="10361150" y="1425852"/>
              <a:ext cx="101609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fontAlgn="ctr"/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VRP8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260609" y="2200336"/>
            <a:ext cx="1928661" cy="826258"/>
            <a:chOff x="1003393" y="1804069"/>
            <a:chExt cx="3147556" cy="1357519"/>
          </a:xfrm>
        </p:grpSpPr>
        <p:pic>
          <p:nvPicPr>
            <p:cNvPr id="36" name="Picture 5" descr="Z:\01-Network\03-Enterprise Network\05-AR\Huawei AR2200 Router Photos (2012-11-16)\01-AR2220-AC\02-Processed images\02-Front_looking dow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03393" y="1804069"/>
              <a:ext cx="3061233" cy="396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文本框 36"/>
            <p:cNvSpPr txBox="1"/>
            <p:nvPr/>
          </p:nvSpPr>
          <p:spPr>
            <a:xfrm>
              <a:off x="1151085" y="2301952"/>
              <a:ext cx="2999864" cy="85963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Маршрутизаторы серии AR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77973" y="3129801"/>
            <a:ext cx="1876551" cy="804210"/>
            <a:chOff x="4564744" y="1683328"/>
            <a:chExt cx="3062512" cy="1321295"/>
          </a:xfrm>
        </p:grpSpPr>
        <p:pic>
          <p:nvPicPr>
            <p:cNvPr id="34" name="Picture 15" descr="Z:\01-Network\03-Enterprise Network\01-S17&amp;S27&amp;S37&amp;S57&amp;S67\Huawei S5700 Switch Photos (2013-01-26)\02-S5700EI\01-S5700-28C-EI\02-Processed images\02-Front_looking down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64744" y="1683328"/>
              <a:ext cx="3062512" cy="461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文本框 34"/>
            <p:cNvSpPr txBox="1"/>
            <p:nvPr/>
          </p:nvSpPr>
          <p:spPr>
            <a:xfrm>
              <a:off x="4805272" y="2144987"/>
              <a:ext cx="2634296" cy="85963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Коммутаторы серии S</a:t>
              </a:r>
            </a:p>
          </p:txBody>
        </p:sp>
      </p:grpSp>
      <p:pic>
        <p:nvPicPr>
          <p:cNvPr id="32" name="Picture 3" descr="D:\机关MO工作\盈利代表工作\市场代表工作\V6R3有声主打胶片（NE40E）\录音胶片\最终发布网课和胶片\终极图片\设备照片\NE40E-X8 正面.jp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9403622" y="1305884"/>
            <a:ext cx="845492" cy="758404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3" name="文本框 32"/>
          <p:cNvSpPr txBox="1"/>
          <p:nvPr/>
        </p:nvSpPr>
        <p:spPr>
          <a:xfrm>
            <a:off x="8479531" y="2054267"/>
            <a:ext cx="294686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Некоторые маршрутизаторы</a:t>
            </a:r>
          </a:p>
          <a:p>
            <a:pPr algn="ctr" fontAlgn="ctr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серии NE</a:t>
            </a: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9604805" y="2580042"/>
            <a:ext cx="577482" cy="9792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31" name="文本框 30"/>
          <p:cNvSpPr txBox="1"/>
          <p:nvPr/>
        </p:nvSpPr>
        <p:spPr>
          <a:xfrm>
            <a:off x="8753861" y="3521665"/>
            <a:ext cx="2284657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Некоторые коммутаторы серии CE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15702" y="1562702"/>
            <a:ext cx="1003772" cy="830369"/>
            <a:chOff x="2382251" y="1840092"/>
            <a:chExt cx="1003772" cy="583200"/>
          </a:xfrm>
        </p:grpSpPr>
        <p:sp>
          <p:nvSpPr>
            <p:cNvPr id="38" name="右箭头 28"/>
            <p:cNvSpPr>
              <a:spLocks noChangeArrowheads="1"/>
            </p:cNvSpPr>
            <p:nvPr/>
          </p:nvSpPr>
          <p:spPr bwMode="auto">
            <a:xfrm rot="9211444">
              <a:off x="2382251" y="1840092"/>
              <a:ext cx="939380" cy="583200"/>
            </a:xfrm>
            <a:prstGeom prst="rightArrow">
              <a:avLst>
                <a:gd name="adj1" fmla="val 50000"/>
                <a:gd name="adj2" fmla="val 50029"/>
              </a:avLst>
            </a:prstGeom>
            <a:solidFill>
              <a:srgbClr val="00B0F0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lvl1pPr algn="ctr" defTabSz="801688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801688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801688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801688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801688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801688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fontAlgn="ctr" hangingPunct="1"/>
              <a:endParaRPr lang="ru-RU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 rot="19931232">
              <a:off x="2504143" y="1944490"/>
              <a:ext cx="881880" cy="35281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000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Централизованное</a:t>
              </a:r>
            </a:p>
          </p:txBody>
        </p:sp>
      </p:grpSp>
      <p:sp>
        <p:nvSpPr>
          <p:cNvPr id="45" name="右箭头 28"/>
          <p:cNvSpPr>
            <a:spLocks noChangeArrowheads="1"/>
          </p:cNvSpPr>
          <p:nvPr/>
        </p:nvSpPr>
        <p:spPr bwMode="auto">
          <a:xfrm rot="3245134">
            <a:off x="1181891" y="3692841"/>
            <a:ext cx="1249825" cy="583200"/>
          </a:xfrm>
          <a:prstGeom prst="rightArrow">
            <a:avLst>
              <a:gd name="adj1" fmla="val 50000"/>
              <a:gd name="adj2" fmla="val 50029"/>
            </a:avLst>
          </a:prstGeom>
          <a:solidFill>
            <a:srgbClr val="00B0F0"/>
          </a:solidFill>
          <a:ln>
            <a:noFill/>
          </a:ln>
        </p:spPr>
        <p:txBody>
          <a:bodyPr wrap="square" anchor="ctr">
            <a:noAutofit/>
          </a:bodyPr>
          <a:lstStyle>
            <a:lvl1pPr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fontAlgn="ctr" hangingPunct="1"/>
            <a:endParaRPr lang="ru-RU" altLang="zh-CN" sz="1200" dirty="0">
              <a:solidFill>
                <a:schemeClr val="bg1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 rot="3194741">
            <a:off x="1007722" y="3723585"/>
            <a:ext cx="1269540" cy="5539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0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Распределенное</a:t>
            </a:r>
          </a:p>
        </p:txBody>
      </p:sp>
      <p:sp>
        <p:nvSpPr>
          <p:cNvPr id="48" name="右箭头 28"/>
          <p:cNvSpPr>
            <a:spLocks noChangeArrowheads="1"/>
          </p:cNvSpPr>
          <p:nvPr/>
        </p:nvSpPr>
        <p:spPr bwMode="auto">
          <a:xfrm rot="591819">
            <a:off x="4098341" y="4560411"/>
            <a:ext cx="1090800" cy="751730"/>
          </a:xfrm>
          <a:prstGeom prst="rightArrow">
            <a:avLst>
              <a:gd name="adj1" fmla="val 50000"/>
              <a:gd name="adj2" fmla="val 50029"/>
            </a:avLst>
          </a:prstGeom>
          <a:solidFill>
            <a:srgbClr val="00B0F0"/>
          </a:solidFill>
          <a:ln>
            <a:noFill/>
          </a:ln>
        </p:spPr>
        <p:txBody>
          <a:bodyPr wrap="square" anchor="ctr">
            <a:noAutofit/>
          </a:bodyPr>
          <a:lstStyle>
            <a:lvl1pPr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fontAlgn="ctr" hangingPunct="1"/>
            <a:endParaRPr lang="ru-RU" altLang="zh-CN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 rot="584631">
            <a:off x="4068521" y="4684626"/>
            <a:ext cx="1094301" cy="4088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0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Высокая надежность</a:t>
            </a:r>
          </a:p>
        </p:txBody>
      </p:sp>
      <p:sp>
        <p:nvSpPr>
          <p:cNvPr id="51" name="右箭头 28"/>
          <p:cNvSpPr>
            <a:spLocks noChangeArrowheads="1"/>
          </p:cNvSpPr>
          <p:nvPr/>
        </p:nvSpPr>
        <p:spPr bwMode="auto">
          <a:xfrm rot="21291967">
            <a:off x="7068455" y="4849153"/>
            <a:ext cx="1856781" cy="817959"/>
          </a:xfrm>
          <a:prstGeom prst="rightArrow">
            <a:avLst>
              <a:gd name="adj1" fmla="val 50000"/>
              <a:gd name="adj2" fmla="val 50029"/>
            </a:avLst>
          </a:prstGeom>
          <a:solidFill>
            <a:srgbClr val="00B0F0"/>
          </a:solidFill>
          <a:ln>
            <a:noFill/>
          </a:ln>
        </p:spPr>
        <p:txBody>
          <a:bodyPr wrap="square" anchor="ctr">
            <a:noAutofit/>
          </a:bodyPr>
          <a:lstStyle>
            <a:lvl1pPr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 defTabSz="801688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defTabSz="8016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fontAlgn="ctr" hangingPunct="1"/>
            <a:endParaRPr lang="ru-RU" altLang="zh-CN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 rot="21284780">
            <a:off x="7084999" y="5011880"/>
            <a:ext cx="2167781" cy="12423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0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Многозадачность, несколько процессоров и шасси</a:t>
            </a:r>
          </a:p>
        </p:txBody>
      </p:sp>
    </p:spTree>
    <p:extLst>
      <p:ext uri="{BB962C8B-B14F-4D97-AF65-F5344CB8AC3E}">
        <p14:creationId xmlns:p14="http://schemas.microsoft.com/office/powerpoint/2010/main" val="1780365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51877" y="1070583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Файловая система управляет файлами и каталогами в накопителях, что позволяет пользователям просматривать, создавать, переименовывать и удалять каталоги, а также копировать, переименовывать и удалять файлы.</a:t>
            </a:r>
          </a:p>
          <a:p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Освоение базовых операций файловой системы очень важно для сетевых </a:t>
            </a:r>
            <a:r>
              <a:rPr lang="ru-RU" sz="1800" dirty="0" smtClean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инженеров, </a:t>
            </a:r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чтобы эффективно управлять конфигурационными файлами и системными файлами VRP устройств.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Файловая система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641146" y="3081928"/>
            <a:ext cx="2857500" cy="2857500"/>
            <a:chOff x="4641146" y="3028661"/>
            <a:chExt cx="2857500" cy="2857500"/>
          </a:xfrm>
        </p:grpSpPr>
        <p:sp>
          <p:nvSpPr>
            <p:cNvPr id="7" name="菱形 6"/>
            <p:cNvSpPr/>
            <p:nvPr/>
          </p:nvSpPr>
          <p:spPr>
            <a:xfrm>
              <a:off x="4641146" y="3028661"/>
              <a:ext cx="2857500" cy="2857500"/>
            </a:xfrm>
            <a:prstGeom prst="diamond">
              <a:avLst/>
            </a:prstGeom>
            <a:noFill/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882262" y="3300123"/>
              <a:ext cx="1114425" cy="1114425"/>
            </a:xfrm>
            <a:custGeom>
              <a:avLst/>
              <a:gdLst>
                <a:gd name="connsiteX0" fmla="*/ 0 w 1114425"/>
                <a:gd name="connsiteY0" fmla="*/ 185741 h 1114425"/>
                <a:gd name="connsiteX1" fmla="*/ 185741 w 1114425"/>
                <a:gd name="connsiteY1" fmla="*/ 0 h 1114425"/>
                <a:gd name="connsiteX2" fmla="*/ 928684 w 1114425"/>
                <a:gd name="connsiteY2" fmla="*/ 0 h 1114425"/>
                <a:gd name="connsiteX3" fmla="*/ 1114425 w 1114425"/>
                <a:gd name="connsiteY3" fmla="*/ 185741 h 1114425"/>
                <a:gd name="connsiteX4" fmla="*/ 1114425 w 1114425"/>
                <a:gd name="connsiteY4" fmla="*/ 928684 h 1114425"/>
                <a:gd name="connsiteX5" fmla="*/ 928684 w 1114425"/>
                <a:gd name="connsiteY5" fmla="*/ 1114425 h 1114425"/>
                <a:gd name="connsiteX6" fmla="*/ 185741 w 1114425"/>
                <a:gd name="connsiteY6" fmla="*/ 1114425 h 1114425"/>
                <a:gd name="connsiteX7" fmla="*/ 0 w 1114425"/>
                <a:gd name="connsiteY7" fmla="*/ 928684 h 1114425"/>
                <a:gd name="connsiteX8" fmla="*/ 0 w 1114425"/>
                <a:gd name="connsiteY8" fmla="*/ 185741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425" h="1114425">
                  <a:moveTo>
                    <a:pt x="0" y="185741"/>
                  </a:moveTo>
                  <a:cubicBezTo>
                    <a:pt x="0" y="83159"/>
                    <a:pt x="83159" y="0"/>
                    <a:pt x="185741" y="0"/>
                  </a:cubicBezTo>
                  <a:lnTo>
                    <a:pt x="928684" y="0"/>
                  </a:lnTo>
                  <a:cubicBezTo>
                    <a:pt x="1031266" y="0"/>
                    <a:pt x="1114425" y="83159"/>
                    <a:pt x="1114425" y="185741"/>
                  </a:cubicBezTo>
                  <a:lnTo>
                    <a:pt x="1114425" y="928684"/>
                  </a:lnTo>
                  <a:cubicBezTo>
                    <a:pt x="1114425" y="1031266"/>
                    <a:pt x="1031266" y="1114425"/>
                    <a:pt x="928684" y="1114425"/>
                  </a:cubicBezTo>
                  <a:lnTo>
                    <a:pt x="185741" y="1114425"/>
                  </a:lnTo>
                  <a:cubicBezTo>
                    <a:pt x="83159" y="1114425"/>
                    <a:pt x="0" y="1031266"/>
                    <a:pt x="0" y="928684"/>
                  </a:cubicBezTo>
                  <a:lnTo>
                    <a:pt x="0" y="18574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402" tIns="100122" rIns="54402" bIns="100122" numCol="1" spcCol="1270" anchor="ctr" anchorCtr="0">
              <a:noAutofit/>
            </a:bodyPr>
            <a:lstStyle/>
            <a:p>
              <a:pPr lvl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Системное ПО</a:t>
              </a: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082412" y="3300123"/>
              <a:ext cx="1114425" cy="1114425"/>
            </a:xfrm>
            <a:custGeom>
              <a:avLst/>
              <a:gdLst>
                <a:gd name="connsiteX0" fmla="*/ 0 w 1114425"/>
                <a:gd name="connsiteY0" fmla="*/ 185741 h 1114425"/>
                <a:gd name="connsiteX1" fmla="*/ 185741 w 1114425"/>
                <a:gd name="connsiteY1" fmla="*/ 0 h 1114425"/>
                <a:gd name="connsiteX2" fmla="*/ 928684 w 1114425"/>
                <a:gd name="connsiteY2" fmla="*/ 0 h 1114425"/>
                <a:gd name="connsiteX3" fmla="*/ 1114425 w 1114425"/>
                <a:gd name="connsiteY3" fmla="*/ 185741 h 1114425"/>
                <a:gd name="connsiteX4" fmla="*/ 1114425 w 1114425"/>
                <a:gd name="connsiteY4" fmla="*/ 928684 h 1114425"/>
                <a:gd name="connsiteX5" fmla="*/ 928684 w 1114425"/>
                <a:gd name="connsiteY5" fmla="*/ 1114425 h 1114425"/>
                <a:gd name="connsiteX6" fmla="*/ 185741 w 1114425"/>
                <a:gd name="connsiteY6" fmla="*/ 1114425 h 1114425"/>
                <a:gd name="connsiteX7" fmla="*/ 0 w 1114425"/>
                <a:gd name="connsiteY7" fmla="*/ 928684 h 1114425"/>
                <a:gd name="connsiteX8" fmla="*/ 0 w 1114425"/>
                <a:gd name="connsiteY8" fmla="*/ 185741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425" h="1114425">
                  <a:moveTo>
                    <a:pt x="0" y="185741"/>
                  </a:moveTo>
                  <a:cubicBezTo>
                    <a:pt x="0" y="83159"/>
                    <a:pt x="83159" y="0"/>
                    <a:pt x="185741" y="0"/>
                  </a:cubicBezTo>
                  <a:lnTo>
                    <a:pt x="928684" y="0"/>
                  </a:lnTo>
                  <a:cubicBezTo>
                    <a:pt x="1031266" y="0"/>
                    <a:pt x="1114425" y="83159"/>
                    <a:pt x="1114425" y="185741"/>
                  </a:cubicBezTo>
                  <a:lnTo>
                    <a:pt x="1114425" y="928684"/>
                  </a:lnTo>
                  <a:cubicBezTo>
                    <a:pt x="1114425" y="1031266"/>
                    <a:pt x="1031266" y="1114425"/>
                    <a:pt x="928684" y="1114425"/>
                  </a:cubicBezTo>
                  <a:lnTo>
                    <a:pt x="185741" y="1114425"/>
                  </a:lnTo>
                  <a:cubicBezTo>
                    <a:pt x="83159" y="1114425"/>
                    <a:pt x="0" y="1031266"/>
                    <a:pt x="0" y="928684"/>
                  </a:cubicBezTo>
                  <a:lnTo>
                    <a:pt x="0" y="18574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402" tIns="100122" rIns="54402" bIns="100122" numCol="1" spcCol="1270" anchor="ctr" anchorCtr="0">
              <a:noAutofit/>
            </a:bodyPr>
            <a:lstStyle/>
            <a:p>
              <a:pPr lvl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Конфигура-ционный</a:t>
              </a: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файл</a:t>
              </a:r>
              <a:endParaRPr lang="ru-RU" sz="1200" kern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882262" y="4500273"/>
              <a:ext cx="1114425" cy="1114425"/>
            </a:xfrm>
            <a:custGeom>
              <a:avLst/>
              <a:gdLst>
                <a:gd name="connsiteX0" fmla="*/ 0 w 1114425"/>
                <a:gd name="connsiteY0" fmla="*/ 185741 h 1114425"/>
                <a:gd name="connsiteX1" fmla="*/ 185741 w 1114425"/>
                <a:gd name="connsiteY1" fmla="*/ 0 h 1114425"/>
                <a:gd name="connsiteX2" fmla="*/ 928684 w 1114425"/>
                <a:gd name="connsiteY2" fmla="*/ 0 h 1114425"/>
                <a:gd name="connsiteX3" fmla="*/ 1114425 w 1114425"/>
                <a:gd name="connsiteY3" fmla="*/ 185741 h 1114425"/>
                <a:gd name="connsiteX4" fmla="*/ 1114425 w 1114425"/>
                <a:gd name="connsiteY4" fmla="*/ 928684 h 1114425"/>
                <a:gd name="connsiteX5" fmla="*/ 928684 w 1114425"/>
                <a:gd name="connsiteY5" fmla="*/ 1114425 h 1114425"/>
                <a:gd name="connsiteX6" fmla="*/ 185741 w 1114425"/>
                <a:gd name="connsiteY6" fmla="*/ 1114425 h 1114425"/>
                <a:gd name="connsiteX7" fmla="*/ 0 w 1114425"/>
                <a:gd name="connsiteY7" fmla="*/ 928684 h 1114425"/>
                <a:gd name="connsiteX8" fmla="*/ 0 w 1114425"/>
                <a:gd name="connsiteY8" fmla="*/ 185741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425" h="1114425">
                  <a:moveTo>
                    <a:pt x="0" y="185741"/>
                  </a:moveTo>
                  <a:cubicBezTo>
                    <a:pt x="0" y="83159"/>
                    <a:pt x="83159" y="0"/>
                    <a:pt x="185741" y="0"/>
                  </a:cubicBezTo>
                  <a:lnTo>
                    <a:pt x="928684" y="0"/>
                  </a:lnTo>
                  <a:cubicBezTo>
                    <a:pt x="1031266" y="0"/>
                    <a:pt x="1114425" y="83159"/>
                    <a:pt x="1114425" y="185741"/>
                  </a:cubicBezTo>
                  <a:lnTo>
                    <a:pt x="1114425" y="928684"/>
                  </a:lnTo>
                  <a:cubicBezTo>
                    <a:pt x="1114425" y="1031266"/>
                    <a:pt x="1031266" y="1114425"/>
                    <a:pt x="928684" y="1114425"/>
                  </a:cubicBezTo>
                  <a:lnTo>
                    <a:pt x="185741" y="1114425"/>
                  </a:lnTo>
                  <a:cubicBezTo>
                    <a:pt x="83159" y="1114425"/>
                    <a:pt x="0" y="1031266"/>
                    <a:pt x="0" y="928684"/>
                  </a:cubicBezTo>
                  <a:lnTo>
                    <a:pt x="0" y="18574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402" tIns="100122" rIns="54402" bIns="100122" numCol="1" spcCol="1270" anchor="ctr" anchorCtr="0">
              <a:noAutofit/>
            </a:bodyPr>
            <a:lstStyle/>
            <a:p>
              <a:pPr lvl="0" algn="ctr" defTabSz="53340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Патч</a:t>
              </a:r>
              <a:endParaRPr lang="ru-RU" sz="1200" kern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082412" y="4500273"/>
              <a:ext cx="1114425" cy="1114425"/>
            </a:xfrm>
            <a:custGeom>
              <a:avLst/>
              <a:gdLst>
                <a:gd name="connsiteX0" fmla="*/ 0 w 1114425"/>
                <a:gd name="connsiteY0" fmla="*/ 185741 h 1114425"/>
                <a:gd name="connsiteX1" fmla="*/ 185741 w 1114425"/>
                <a:gd name="connsiteY1" fmla="*/ 0 h 1114425"/>
                <a:gd name="connsiteX2" fmla="*/ 928684 w 1114425"/>
                <a:gd name="connsiteY2" fmla="*/ 0 h 1114425"/>
                <a:gd name="connsiteX3" fmla="*/ 1114425 w 1114425"/>
                <a:gd name="connsiteY3" fmla="*/ 185741 h 1114425"/>
                <a:gd name="connsiteX4" fmla="*/ 1114425 w 1114425"/>
                <a:gd name="connsiteY4" fmla="*/ 928684 h 1114425"/>
                <a:gd name="connsiteX5" fmla="*/ 928684 w 1114425"/>
                <a:gd name="connsiteY5" fmla="*/ 1114425 h 1114425"/>
                <a:gd name="connsiteX6" fmla="*/ 185741 w 1114425"/>
                <a:gd name="connsiteY6" fmla="*/ 1114425 h 1114425"/>
                <a:gd name="connsiteX7" fmla="*/ 0 w 1114425"/>
                <a:gd name="connsiteY7" fmla="*/ 928684 h 1114425"/>
                <a:gd name="connsiteX8" fmla="*/ 0 w 1114425"/>
                <a:gd name="connsiteY8" fmla="*/ 185741 h 111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14425" h="1114425">
                  <a:moveTo>
                    <a:pt x="0" y="185741"/>
                  </a:moveTo>
                  <a:cubicBezTo>
                    <a:pt x="0" y="83159"/>
                    <a:pt x="83159" y="0"/>
                    <a:pt x="185741" y="0"/>
                  </a:cubicBezTo>
                  <a:lnTo>
                    <a:pt x="928684" y="0"/>
                  </a:lnTo>
                  <a:cubicBezTo>
                    <a:pt x="1031266" y="0"/>
                    <a:pt x="1114425" y="83159"/>
                    <a:pt x="1114425" y="185741"/>
                  </a:cubicBezTo>
                  <a:lnTo>
                    <a:pt x="1114425" y="928684"/>
                  </a:lnTo>
                  <a:cubicBezTo>
                    <a:pt x="1114425" y="1031266"/>
                    <a:pt x="1031266" y="1114425"/>
                    <a:pt x="928684" y="1114425"/>
                  </a:cubicBezTo>
                  <a:lnTo>
                    <a:pt x="185741" y="1114425"/>
                  </a:lnTo>
                  <a:cubicBezTo>
                    <a:pt x="83159" y="1114425"/>
                    <a:pt x="0" y="1031266"/>
                    <a:pt x="0" y="928684"/>
                  </a:cubicBezTo>
                  <a:lnTo>
                    <a:pt x="0" y="185741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402" tIns="100122" rIns="54402" bIns="100122" numCol="1" spcCol="1270" anchor="ctr" anchorCtr="0">
              <a:noAutofit/>
            </a:bodyPr>
            <a:lstStyle/>
            <a:p>
              <a:pPr lvl="0" algn="ctr" defTabSz="533400">
                <a:lnSpc>
                  <a:spcPct val="100000"/>
                </a:lnSpc>
                <a:spcBef>
                  <a:spcPct val="0"/>
                </a:spcBef>
              </a:pP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PAF-файл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4284" y="3214949"/>
            <a:ext cx="10620566" cy="2904704"/>
            <a:chOff x="833434" y="3045441"/>
            <a:chExt cx="10620566" cy="2904704"/>
          </a:xfrm>
        </p:grpSpPr>
        <p:sp>
          <p:nvSpPr>
            <p:cNvPr id="11" name="圆角矩形 10"/>
            <p:cNvSpPr/>
            <p:nvPr/>
          </p:nvSpPr>
          <p:spPr>
            <a:xfrm>
              <a:off x="874896" y="3045441"/>
              <a:ext cx="3835400" cy="1252866"/>
            </a:xfrm>
            <a:prstGeom prst="round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Системное программное обеспечение обязательно для запуска и эксплуатации устройств. ПО предоставляет поддержку, управление и сервисы для устройства. Стандартное расширение файла -.</a:t>
              </a:r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cc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7620000" y="3045441"/>
              <a:ext cx="3834000" cy="1135758"/>
            </a:xfrm>
            <a:prstGeom prst="round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Конфигурационный файл хранит команды, позволяющие устройству  функционировать согласно заданной настройке. Стандартные расширения файлов: .</a:t>
              </a:r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cfg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, </a:t>
              </a:r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zip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и .</a:t>
              </a:r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dat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833434" y="4384032"/>
              <a:ext cx="3834000" cy="1566113"/>
            </a:xfrm>
            <a:prstGeom prst="round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fontAlgn="ctr"/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Патч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- это тип программного обеспечения, совместимого с системным программным обеспечением. Он используется для исправления ошибок в системном программном обеспечении. Стандартное расширение файла -.</a:t>
              </a:r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pat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7620000" y="4632941"/>
              <a:ext cx="3834000" cy="935990"/>
            </a:xfrm>
            <a:prstGeom prst="round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PAF-файл эффективно контролирует характеристики и ресурсы продукта. Стандартное расширение файла -.</a:t>
              </a:r>
              <a:r>
                <a:rPr lang="ru-RU" sz="1400" dirty="0" err="1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bin</a:t>
              </a: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501585" y="5762052"/>
            <a:ext cx="3090629" cy="37828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Стандартные типы файлов</a:t>
            </a:r>
          </a:p>
        </p:txBody>
      </p:sp>
    </p:spTree>
    <p:extLst>
      <p:ext uri="{BB962C8B-B14F-4D97-AF65-F5344CB8AC3E}">
        <p14:creationId xmlns:p14="http://schemas.microsoft.com/office/powerpoint/2010/main" val="3248679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Накопители включают 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в себя </a:t>
            </a:r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SDRAM, флэш-память, NVRAM, SD-карты и USB.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Накопители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16212" y="1783009"/>
            <a:ext cx="9979629" cy="4435897"/>
            <a:chOff x="1316212" y="1783009"/>
            <a:chExt cx="9979629" cy="4435897"/>
          </a:xfrm>
        </p:grpSpPr>
        <p:sp>
          <p:nvSpPr>
            <p:cNvPr id="5" name="任意多边形 4"/>
            <p:cNvSpPr/>
            <p:nvPr/>
          </p:nvSpPr>
          <p:spPr>
            <a:xfrm>
              <a:off x="5350168" y="5028593"/>
              <a:ext cx="1841071" cy="1190313"/>
            </a:xfrm>
            <a:custGeom>
              <a:avLst/>
              <a:gdLst>
                <a:gd name="connsiteX0" fmla="*/ 0 w 1265976"/>
                <a:gd name="connsiteY0" fmla="*/ 595157 h 1190313"/>
                <a:gd name="connsiteX1" fmla="*/ 632988 w 1265976"/>
                <a:gd name="connsiteY1" fmla="*/ 0 h 1190313"/>
                <a:gd name="connsiteX2" fmla="*/ 1265976 w 1265976"/>
                <a:gd name="connsiteY2" fmla="*/ 595157 h 1190313"/>
                <a:gd name="connsiteX3" fmla="*/ 632988 w 1265976"/>
                <a:gd name="connsiteY3" fmla="*/ 1190314 h 1190313"/>
                <a:gd name="connsiteX4" fmla="*/ 0 w 1265976"/>
                <a:gd name="connsiteY4" fmla="*/ 595157 h 119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5976" h="1190313">
                  <a:moveTo>
                    <a:pt x="0" y="595157"/>
                  </a:moveTo>
                  <a:cubicBezTo>
                    <a:pt x="0" y="266461"/>
                    <a:pt x="283398" y="0"/>
                    <a:pt x="632988" y="0"/>
                  </a:cubicBezTo>
                  <a:cubicBezTo>
                    <a:pt x="982578" y="0"/>
                    <a:pt x="1265976" y="266461"/>
                    <a:pt x="1265976" y="595157"/>
                  </a:cubicBezTo>
                  <a:cubicBezTo>
                    <a:pt x="1265976" y="923853"/>
                    <a:pt x="982578" y="1190314"/>
                    <a:pt x="632988" y="1190314"/>
                  </a:cubicBezTo>
                  <a:cubicBezTo>
                    <a:pt x="283398" y="1190314"/>
                    <a:pt x="0" y="923853"/>
                    <a:pt x="0" y="59515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0638" tIns="189557" rIns="200638" bIns="189557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kern="1200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Накопители</a:t>
              </a:r>
            </a:p>
          </p:txBody>
        </p:sp>
        <p:sp>
          <p:nvSpPr>
            <p:cNvPr id="6" name="左箭头 5"/>
            <p:cNvSpPr/>
            <p:nvPr/>
          </p:nvSpPr>
          <p:spPr>
            <a:xfrm rot="10810800">
              <a:off x="2888775" y="5339889"/>
              <a:ext cx="2599000" cy="55462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1316212" y="4868935"/>
              <a:ext cx="3145139" cy="1246170"/>
            </a:xfrm>
            <a:custGeom>
              <a:avLst/>
              <a:gdLst>
                <a:gd name="connsiteX0" fmla="*/ 0 w 3145139"/>
                <a:gd name="connsiteY0" fmla="*/ 91270 h 912698"/>
                <a:gd name="connsiteX1" fmla="*/ 91270 w 3145139"/>
                <a:gd name="connsiteY1" fmla="*/ 0 h 912698"/>
                <a:gd name="connsiteX2" fmla="*/ 3053869 w 3145139"/>
                <a:gd name="connsiteY2" fmla="*/ 0 h 912698"/>
                <a:gd name="connsiteX3" fmla="*/ 3145139 w 3145139"/>
                <a:gd name="connsiteY3" fmla="*/ 91270 h 912698"/>
                <a:gd name="connsiteX4" fmla="*/ 3145139 w 3145139"/>
                <a:gd name="connsiteY4" fmla="*/ 821428 h 912698"/>
                <a:gd name="connsiteX5" fmla="*/ 3053869 w 3145139"/>
                <a:gd name="connsiteY5" fmla="*/ 912698 h 912698"/>
                <a:gd name="connsiteX6" fmla="*/ 91270 w 3145139"/>
                <a:gd name="connsiteY6" fmla="*/ 912698 h 912698"/>
                <a:gd name="connsiteX7" fmla="*/ 0 w 3145139"/>
                <a:gd name="connsiteY7" fmla="*/ 821428 h 912698"/>
                <a:gd name="connsiteX8" fmla="*/ 0 w 3145139"/>
                <a:gd name="connsiteY8" fmla="*/ 91270 h 912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5139" h="912697">
                  <a:moveTo>
                    <a:pt x="0" y="91270"/>
                  </a:moveTo>
                  <a:cubicBezTo>
                    <a:pt x="0" y="40863"/>
                    <a:pt x="40863" y="0"/>
                    <a:pt x="91270" y="0"/>
                  </a:cubicBezTo>
                  <a:lnTo>
                    <a:pt x="3053869" y="0"/>
                  </a:lnTo>
                  <a:cubicBezTo>
                    <a:pt x="3104276" y="0"/>
                    <a:pt x="3145139" y="40863"/>
                    <a:pt x="3145139" y="91270"/>
                  </a:cubicBezTo>
                  <a:lnTo>
                    <a:pt x="3145139" y="821428"/>
                  </a:lnTo>
                  <a:cubicBezTo>
                    <a:pt x="3145139" y="871835"/>
                    <a:pt x="3104276" y="912698"/>
                    <a:pt x="3053869" y="912698"/>
                  </a:cubicBezTo>
                  <a:lnTo>
                    <a:pt x="91270" y="912698"/>
                  </a:lnTo>
                  <a:cubicBezTo>
                    <a:pt x="40863" y="912698"/>
                    <a:pt x="0" y="871835"/>
                    <a:pt x="0" y="821428"/>
                  </a:cubicBezTo>
                  <a:lnTo>
                    <a:pt x="0" y="91270"/>
                  </a:ln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7212" tIns="57212" rIns="57212" bIns="5721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SDRAM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SDRAM - это синхронная динамическая память с произвольным доступом. Она аналогична памяти компьютера</a:t>
              </a:r>
              <a:r>
                <a:rPr lang="ru-RU" sz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 SDRAM </a:t>
              </a:r>
              <a:r>
                <a:rPr lang="ru-RU" sz="1200" kern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хранит информацию о работе  и параметрах системы.</a:t>
              </a:r>
            </a:p>
          </p:txBody>
        </p:sp>
        <p:sp>
          <p:nvSpPr>
            <p:cNvPr id="9" name="左箭头 8"/>
            <p:cNvSpPr/>
            <p:nvPr/>
          </p:nvSpPr>
          <p:spPr>
            <a:xfrm rot="12623083">
              <a:off x="3142016" y="4176655"/>
              <a:ext cx="2719309" cy="55462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485900" y="2736083"/>
              <a:ext cx="3352811" cy="1910119"/>
            </a:xfrm>
            <a:custGeom>
              <a:avLst/>
              <a:gdLst>
                <a:gd name="connsiteX0" fmla="*/ 0 w 3172279"/>
                <a:gd name="connsiteY0" fmla="*/ 158574 h 1585738"/>
                <a:gd name="connsiteX1" fmla="*/ 158574 w 3172279"/>
                <a:gd name="connsiteY1" fmla="*/ 0 h 1585738"/>
                <a:gd name="connsiteX2" fmla="*/ 3013705 w 3172279"/>
                <a:gd name="connsiteY2" fmla="*/ 0 h 1585738"/>
                <a:gd name="connsiteX3" fmla="*/ 3172279 w 3172279"/>
                <a:gd name="connsiteY3" fmla="*/ 158574 h 1585738"/>
                <a:gd name="connsiteX4" fmla="*/ 3172279 w 3172279"/>
                <a:gd name="connsiteY4" fmla="*/ 1427164 h 1585738"/>
                <a:gd name="connsiteX5" fmla="*/ 3013705 w 3172279"/>
                <a:gd name="connsiteY5" fmla="*/ 1585738 h 1585738"/>
                <a:gd name="connsiteX6" fmla="*/ 158574 w 3172279"/>
                <a:gd name="connsiteY6" fmla="*/ 1585738 h 1585738"/>
                <a:gd name="connsiteX7" fmla="*/ 0 w 3172279"/>
                <a:gd name="connsiteY7" fmla="*/ 1427164 h 1585738"/>
                <a:gd name="connsiteX8" fmla="*/ 0 w 3172279"/>
                <a:gd name="connsiteY8" fmla="*/ 158574 h 1585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2279" h="1585738">
                  <a:moveTo>
                    <a:pt x="0" y="158574"/>
                  </a:moveTo>
                  <a:cubicBezTo>
                    <a:pt x="0" y="70996"/>
                    <a:pt x="70996" y="0"/>
                    <a:pt x="158574" y="0"/>
                  </a:cubicBezTo>
                  <a:lnTo>
                    <a:pt x="3013705" y="0"/>
                  </a:lnTo>
                  <a:cubicBezTo>
                    <a:pt x="3101283" y="0"/>
                    <a:pt x="3172279" y="70996"/>
                    <a:pt x="3172279" y="158574"/>
                  </a:cubicBezTo>
                  <a:lnTo>
                    <a:pt x="3172279" y="1427164"/>
                  </a:lnTo>
                  <a:cubicBezTo>
                    <a:pt x="3172279" y="1514742"/>
                    <a:pt x="3101283" y="1585738"/>
                    <a:pt x="3013705" y="1585738"/>
                  </a:cubicBezTo>
                  <a:lnTo>
                    <a:pt x="158574" y="1585738"/>
                  </a:lnTo>
                  <a:cubicBezTo>
                    <a:pt x="70996" y="1585738"/>
                    <a:pt x="0" y="1514742"/>
                    <a:pt x="0" y="1427164"/>
                  </a:cubicBezTo>
                  <a:lnTo>
                    <a:pt x="0" y="158574"/>
                  </a:ln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925" tIns="76925" rIns="76925" bIns="7692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Флэш-память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Флэш-память – энергонезависимая. В</a:t>
              </a: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случае отключения питания данные не будут утеряны. Эта память используется для хранения системного программного обеспечения, конфигурационных файлов и т.д. </a:t>
              </a:r>
              <a:r>
                <a:rPr lang="ru-RU" sz="1200" kern="1200" dirty="0" err="1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Патчи</a:t>
              </a: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и PAF-файлы выгружаются специалистами по техобслуживанию и, как правило, хранятся во флэш-памяти или на SD-карте.</a:t>
              </a:r>
            </a:p>
          </p:txBody>
        </p:sp>
        <p:sp>
          <p:nvSpPr>
            <p:cNvPr id="11" name="左箭头 10"/>
            <p:cNvSpPr/>
            <p:nvPr/>
          </p:nvSpPr>
          <p:spPr>
            <a:xfrm rot="19816295">
              <a:off x="6662803" y="4243644"/>
              <a:ext cx="2710553" cy="55462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779235" y="2821136"/>
              <a:ext cx="3049206" cy="1865100"/>
            </a:xfrm>
            <a:custGeom>
              <a:avLst/>
              <a:gdLst>
                <a:gd name="connsiteX0" fmla="*/ 0 w 3049206"/>
                <a:gd name="connsiteY0" fmla="*/ 158760 h 1587601"/>
                <a:gd name="connsiteX1" fmla="*/ 158760 w 3049206"/>
                <a:gd name="connsiteY1" fmla="*/ 0 h 1587601"/>
                <a:gd name="connsiteX2" fmla="*/ 2890446 w 3049206"/>
                <a:gd name="connsiteY2" fmla="*/ 0 h 1587601"/>
                <a:gd name="connsiteX3" fmla="*/ 3049206 w 3049206"/>
                <a:gd name="connsiteY3" fmla="*/ 158760 h 1587601"/>
                <a:gd name="connsiteX4" fmla="*/ 3049206 w 3049206"/>
                <a:gd name="connsiteY4" fmla="*/ 1428841 h 1587601"/>
                <a:gd name="connsiteX5" fmla="*/ 2890446 w 3049206"/>
                <a:gd name="connsiteY5" fmla="*/ 1587601 h 1587601"/>
                <a:gd name="connsiteX6" fmla="*/ 158760 w 3049206"/>
                <a:gd name="connsiteY6" fmla="*/ 1587601 h 1587601"/>
                <a:gd name="connsiteX7" fmla="*/ 0 w 3049206"/>
                <a:gd name="connsiteY7" fmla="*/ 1428841 h 1587601"/>
                <a:gd name="connsiteX8" fmla="*/ 0 w 3049206"/>
                <a:gd name="connsiteY8" fmla="*/ 158760 h 1587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9206" h="1587601">
                  <a:moveTo>
                    <a:pt x="0" y="158760"/>
                  </a:moveTo>
                  <a:cubicBezTo>
                    <a:pt x="0" y="71079"/>
                    <a:pt x="71079" y="0"/>
                    <a:pt x="158760" y="0"/>
                  </a:cubicBezTo>
                  <a:lnTo>
                    <a:pt x="2890446" y="0"/>
                  </a:lnTo>
                  <a:cubicBezTo>
                    <a:pt x="2978127" y="0"/>
                    <a:pt x="3049206" y="71079"/>
                    <a:pt x="3049206" y="158760"/>
                  </a:cubicBezTo>
                  <a:lnTo>
                    <a:pt x="3049206" y="1428841"/>
                  </a:lnTo>
                  <a:cubicBezTo>
                    <a:pt x="3049206" y="1516522"/>
                    <a:pt x="2978127" y="1587601"/>
                    <a:pt x="2890446" y="1587601"/>
                  </a:cubicBezTo>
                  <a:lnTo>
                    <a:pt x="158760" y="1587601"/>
                  </a:lnTo>
                  <a:cubicBezTo>
                    <a:pt x="71079" y="1587601"/>
                    <a:pt x="0" y="1516522"/>
                    <a:pt x="0" y="1428841"/>
                  </a:cubicBezTo>
                  <a:lnTo>
                    <a:pt x="0" y="158760"/>
                  </a:ln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979" tIns="76979" rIns="76979" bIns="7697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SD-карта</a:t>
              </a: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SD-карта не потеряет данные при отключении питания. SD-карта имеет большую емкость хранения и, как правило, устанавливается на главной плате управления. Она используется для хранения системных файлов, конфигурационных файлов, файлов журнала и т.д.</a:t>
              </a:r>
            </a:p>
          </p:txBody>
        </p:sp>
        <p:sp>
          <p:nvSpPr>
            <p:cNvPr id="13" name="左箭头 12"/>
            <p:cNvSpPr/>
            <p:nvPr/>
          </p:nvSpPr>
          <p:spPr>
            <a:xfrm rot="16217258">
              <a:off x="5198503" y="3542717"/>
              <a:ext cx="2165139" cy="55462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963503" y="1783009"/>
              <a:ext cx="2815732" cy="1521284"/>
            </a:xfrm>
            <a:custGeom>
              <a:avLst/>
              <a:gdLst>
                <a:gd name="connsiteX0" fmla="*/ 0 w 2646009"/>
                <a:gd name="connsiteY0" fmla="*/ 113363 h 1133633"/>
                <a:gd name="connsiteX1" fmla="*/ 113363 w 2646009"/>
                <a:gd name="connsiteY1" fmla="*/ 0 h 1133633"/>
                <a:gd name="connsiteX2" fmla="*/ 2532646 w 2646009"/>
                <a:gd name="connsiteY2" fmla="*/ 0 h 1133633"/>
                <a:gd name="connsiteX3" fmla="*/ 2646009 w 2646009"/>
                <a:gd name="connsiteY3" fmla="*/ 113363 h 1133633"/>
                <a:gd name="connsiteX4" fmla="*/ 2646009 w 2646009"/>
                <a:gd name="connsiteY4" fmla="*/ 1020270 h 1133633"/>
                <a:gd name="connsiteX5" fmla="*/ 2532646 w 2646009"/>
                <a:gd name="connsiteY5" fmla="*/ 1133633 h 1133633"/>
                <a:gd name="connsiteX6" fmla="*/ 113363 w 2646009"/>
                <a:gd name="connsiteY6" fmla="*/ 1133633 h 1133633"/>
                <a:gd name="connsiteX7" fmla="*/ 0 w 2646009"/>
                <a:gd name="connsiteY7" fmla="*/ 1020270 h 1133633"/>
                <a:gd name="connsiteX8" fmla="*/ 0 w 2646009"/>
                <a:gd name="connsiteY8" fmla="*/ 113363 h 113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009" h="1133633">
                  <a:moveTo>
                    <a:pt x="0" y="113363"/>
                  </a:moveTo>
                  <a:cubicBezTo>
                    <a:pt x="0" y="50754"/>
                    <a:pt x="50754" y="0"/>
                    <a:pt x="113363" y="0"/>
                  </a:cubicBezTo>
                  <a:lnTo>
                    <a:pt x="2532646" y="0"/>
                  </a:lnTo>
                  <a:cubicBezTo>
                    <a:pt x="2595255" y="0"/>
                    <a:pt x="2646009" y="50754"/>
                    <a:pt x="2646009" y="113363"/>
                  </a:cubicBezTo>
                  <a:lnTo>
                    <a:pt x="2646009" y="1020270"/>
                  </a:lnTo>
                  <a:cubicBezTo>
                    <a:pt x="2646009" y="1082879"/>
                    <a:pt x="2595255" y="1133633"/>
                    <a:pt x="2532646" y="1133633"/>
                  </a:cubicBezTo>
                  <a:lnTo>
                    <a:pt x="113363" y="1133633"/>
                  </a:lnTo>
                  <a:cubicBezTo>
                    <a:pt x="50754" y="1133633"/>
                    <a:pt x="0" y="1082879"/>
                    <a:pt x="0" y="1020270"/>
                  </a:cubicBezTo>
                  <a:lnTo>
                    <a:pt x="0" y="113363"/>
                  </a:ln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3683" tIns="63683" rIns="63683" bIns="63683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NVRAM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NVRAM - это энергонезависимая </a:t>
              </a: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память с произвольным доступом. NVRAM </a:t>
              </a: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используется для </a:t>
              </a:r>
              <a:r>
                <a:rPr lang="ru-RU" sz="1200" kern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буферного</a:t>
              </a: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хранения </a:t>
              </a:r>
              <a:r>
                <a:rPr lang="ru-RU" sz="1200" kern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файлов с логами. Логи </a:t>
              </a: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записываются во флэш-память после истечения </a:t>
              </a:r>
              <a:r>
                <a:rPr lang="ru-RU" sz="1200" kern="1200" dirty="0">
                  <a:solidFill>
                    <a:srgbClr val="151515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времени</a:t>
              </a: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таймера или заполнения буфера.</a:t>
              </a:r>
            </a:p>
          </p:txBody>
        </p:sp>
        <p:sp>
          <p:nvSpPr>
            <p:cNvPr id="15" name="左箭头 14"/>
            <p:cNvSpPr/>
            <p:nvPr/>
          </p:nvSpPr>
          <p:spPr>
            <a:xfrm rot="21589655">
              <a:off x="7064446" y="5339927"/>
              <a:ext cx="2739650" cy="554629"/>
            </a:xfrm>
            <a:prstGeom prst="leftArrow">
              <a:avLst>
                <a:gd name="adj1" fmla="val 60000"/>
                <a:gd name="adj2" fmla="val 50000"/>
              </a:avLst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u-RU" dirty="0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8312340" y="4903979"/>
              <a:ext cx="2983501" cy="1231461"/>
            </a:xfrm>
            <a:custGeom>
              <a:avLst/>
              <a:gdLst>
                <a:gd name="connsiteX0" fmla="*/ 0 w 2983501"/>
                <a:gd name="connsiteY0" fmla="*/ 94967 h 949674"/>
                <a:gd name="connsiteX1" fmla="*/ 94967 w 2983501"/>
                <a:gd name="connsiteY1" fmla="*/ 0 h 949674"/>
                <a:gd name="connsiteX2" fmla="*/ 2888534 w 2983501"/>
                <a:gd name="connsiteY2" fmla="*/ 0 h 949674"/>
                <a:gd name="connsiteX3" fmla="*/ 2983501 w 2983501"/>
                <a:gd name="connsiteY3" fmla="*/ 94967 h 949674"/>
                <a:gd name="connsiteX4" fmla="*/ 2983501 w 2983501"/>
                <a:gd name="connsiteY4" fmla="*/ 854707 h 949674"/>
                <a:gd name="connsiteX5" fmla="*/ 2888534 w 2983501"/>
                <a:gd name="connsiteY5" fmla="*/ 949674 h 949674"/>
                <a:gd name="connsiteX6" fmla="*/ 94967 w 2983501"/>
                <a:gd name="connsiteY6" fmla="*/ 949674 h 949674"/>
                <a:gd name="connsiteX7" fmla="*/ 0 w 2983501"/>
                <a:gd name="connsiteY7" fmla="*/ 854707 h 949674"/>
                <a:gd name="connsiteX8" fmla="*/ 0 w 2983501"/>
                <a:gd name="connsiteY8" fmla="*/ 94967 h 94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83501" h="949674">
                  <a:moveTo>
                    <a:pt x="0" y="94967"/>
                  </a:moveTo>
                  <a:cubicBezTo>
                    <a:pt x="0" y="42518"/>
                    <a:pt x="42518" y="0"/>
                    <a:pt x="94967" y="0"/>
                  </a:cubicBezTo>
                  <a:lnTo>
                    <a:pt x="2888534" y="0"/>
                  </a:lnTo>
                  <a:cubicBezTo>
                    <a:pt x="2940983" y="0"/>
                    <a:pt x="2983501" y="42518"/>
                    <a:pt x="2983501" y="94967"/>
                  </a:cubicBezTo>
                  <a:lnTo>
                    <a:pt x="2983501" y="854707"/>
                  </a:lnTo>
                  <a:cubicBezTo>
                    <a:pt x="2983501" y="907156"/>
                    <a:pt x="2940983" y="949674"/>
                    <a:pt x="2888534" y="949674"/>
                  </a:cubicBezTo>
                  <a:lnTo>
                    <a:pt x="94967" y="949674"/>
                  </a:lnTo>
                  <a:cubicBezTo>
                    <a:pt x="42518" y="949674"/>
                    <a:pt x="0" y="907156"/>
                    <a:pt x="0" y="854707"/>
                  </a:cubicBezTo>
                  <a:lnTo>
                    <a:pt x="0" y="94967"/>
                  </a:lnTo>
                  <a:close/>
                </a:path>
              </a:pathLst>
            </a:custGeom>
            <a:solidFill>
              <a:srgbClr val="F4FBFE"/>
            </a:solidFill>
            <a:ln>
              <a:solidFill>
                <a:srgbClr val="99DFF9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8295" tIns="58295" rIns="58295" bIns="58295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USB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USB – это интерфейс. Он используется для подключения к хранилищу большой емкости для обновления устройств и передачи данных.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55243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После включения питания устройство запускает программное обеспечение </a:t>
            </a:r>
            <a:r>
              <a:rPr lang="ru-RU" sz="1800" dirty="0" err="1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BootROM</a:t>
            </a:r>
            <a:r>
              <a:rPr lang="ru-RU" sz="180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 для инициализации аппаратного обеспечения и отображения его параметров. Затем устройство запускает системное программное обеспечение и считывает конфигурационный файл из пути хранения по умолчанию для выполнения инициализации.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Процесс инициализации устройства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06798" y="2867336"/>
            <a:ext cx="7829814" cy="3323987"/>
          </a:xfrm>
          <a:prstGeom prst="rect">
            <a:avLst/>
          </a:prstGeom>
          <a:solidFill>
            <a:srgbClr val="F4FBFE"/>
          </a:solidFill>
          <a:ln w="9525" algn="ctr">
            <a:solidFill>
              <a:srgbClr val="99DFF9"/>
            </a:solidFill>
            <a:miter lim="800000"/>
          </a:ln>
          <a:effectLst/>
        </p:spPr>
        <p:txBody>
          <a:bodyPr wrap="square" lIns="0" tIns="0" rIns="0" bIns="0">
            <a:noAutofit/>
          </a:bodyPr>
          <a:lstStyle>
            <a:lvl1pPr marL="287338" defTabSz="784225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784225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784225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784225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784225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BIOS Creation Date : Jan  5 2013, 18:00:24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DDR DRAM </a:t>
            </a:r>
            <a:r>
              <a:rPr lang="en-US" sz="16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init</a:t>
            </a: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: OK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Start Memory Test ? ('t' or 'T' is test):skip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Copying Data : Done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Uncompressing : Done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……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Press </a:t>
            </a:r>
            <a:r>
              <a:rPr lang="en-US" sz="1600" dirty="0" err="1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Ctrl+B</a:t>
            </a: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to break auto startup ... 1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Now boot from flash:/AR2220E-V200R007C00SPC600.cc</a:t>
            </a: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, </a:t>
            </a:r>
          </a:p>
          <a:p>
            <a:pPr fontAlgn="ctr">
              <a:lnSpc>
                <a:spcPct val="150000"/>
              </a:lnSpc>
            </a:pPr>
            <a:r>
              <a:rPr lang="en-US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582187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9.03.15"/>
  <p:tag name="AS_TITLE" val="Aspose.Slides for .NET 4.0"/>
  <p:tag name="AS_VERSION" val="19.3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Arial"/>
      </a:majorFont>
      <a:minorFont>
        <a:latin typeface="Huawei Sans"/>
        <a:ea typeface="方正兰亭黑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Arial"/>
      </a:majorFont>
      <a:minorFont>
        <a:latin typeface="Huawei Sans"/>
        <a:ea typeface="方正兰亭黑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9395895-83F2-4D7A-9F34-7496F06BACE8}">
  <ds:schemaRefs/>
</ds:datastoreItem>
</file>

<file path=customXml/itemProps2.xml><?xml version="1.0" encoding="utf-8"?>
<ds:datastoreItem xmlns:ds="http://schemas.openxmlformats.org/officeDocument/2006/customXml" ds:itemID="{AB2BB9AD-90CF-41D2-981E-10D10F7E8B59}">
  <ds:schemaRefs/>
</ds:datastoreItem>
</file>

<file path=customXml/itemProps3.xml><?xml version="1.0" encoding="utf-8"?>
<ds:datastoreItem xmlns:ds="http://schemas.openxmlformats.org/officeDocument/2006/customXml" ds:itemID="{65F5D9DC-0C40-430B-9B84-9D654ED8A84D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  <ds:schemaRef ds:uri="475f1e55-3009-46d8-9566-5d569a2b3a98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6742</Words>
  <Application>Microsoft Office PowerPoint</Application>
  <PresentationFormat>Widescreen</PresentationFormat>
  <Paragraphs>706</Paragraphs>
  <Slides>47</Slides>
  <Notes>47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54" baseType="lpstr">
      <vt:lpstr>Huawei Sans</vt:lpstr>
      <vt:lpstr>微软雅黑</vt:lpstr>
      <vt:lpstr>方正兰亭黑简体</vt:lpstr>
      <vt:lpstr>Arial</vt:lpstr>
      <vt:lpstr>Courier New</vt:lpstr>
      <vt:lpstr>Wingdings</vt:lpstr>
      <vt:lpstr>1_自定义设计方案</vt:lpstr>
      <vt:lpstr>Основы Huawei VRP</vt:lpstr>
      <vt:lpstr>PowerPoint Presentation</vt:lpstr>
      <vt:lpstr>PowerPoint Presentation</vt:lpstr>
      <vt:lpstr>PowerPoint Presentation</vt:lpstr>
      <vt:lpstr>Что такое VRP?</vt:lpstr>
      <vt:lpstr>Развитие VRP</vt:lpstr>
      <vt:lpstr>Файловая система</vt:lpstr>
      <vt:lpstr>Накопители</vt:lpstr>
      <vt:lpstr>Процесс инициализации устройства</vt:lpstr>
      <vt:lpstr>Управление устройствами</vt:lpstr>
      <vt:lpstr>Пользовательские интерфейсы VRP</vt:lpstr>
      <vt:lpstr>Уровни пользователей VRP</vt:lpstr>
      <vt:lpstr>Вход в веб-систему</vt:lpstr>
      <vt:lpstr>CLI - Локальный вход (1)</vt:lpstr>
      <vt:lpstr>CLI - Локальный вход (2)</vt:lpstr>
      <vt:lpstr>CLI - Удаленный вход</vt:lpstr>
      <vt:lpstr>CLI</vt:lpstr>
      <vt:lpstr>PowerPoint Presentation</vt:lpstr>
      <vt:lpstr>Основная структура команд</vt:lpstr>
      <vt:lpstr>Режимы выполнения команд (1)</vt:lpstr>
      <vt:lpstr>Режимы выполнения команд (2)</vt:lpstr>
      <vt:lpstr>Редактирование команд (1)</vt:lpstr>
      <vt:lpstr>Редактирование команд (2)</vt:lpstr>
      <vt:lpstr>Использование онлайн-справки командной строки</vt:lpstr>
      <vt:lpstr>Интерпретация сообщений об ошибках командной строки</vt:lpstr>
      <vt:lpstr>Использование командных строк отмены</vt:lpstr>
      <vt:lpstr>Использование быстрых клавиш командной строки</vt:lpstr>
      <vt:lpstr>PowerPoint Presentation</vt:lpstr>
      <vt:lpstr>Стандартные команды управления файловой системой (1)</vt:lpstr>
      <vt:lpstr>Стандартные команды управления файловой системой (2)</vt:lpstr>
      <vt:lpstr>Стандартные команды управления файловой системой (3)</vt:lpstr>
      <vt:lpstr>Базовые команды конфигурации (1)</vt:lpstr>
      <vt:lpstr>Базовые команды конфигурации (2)</vt:lpstr>
      <vt:lpstr>Базовые команды конфигурации (3)</vt:lpstr>
      <vt:lpstr>Базовые команды конфигурации (4)</vt:lpstr>
      <vt:lpstr>PowerPoint Presentation</vt:lpstr>
      <vt:lpstr>Пример 1: команды запроса файлов и управления каталогами</vt:lpstr>
      <vt:lpstr>Пример 2: управление файлами (1)</vt:lpstr>
      <vt:lpstr>Пример 2: управление файлами (2)</vt:lpstr>
      <vt:lpstr>Примеры 3: основные команды конфигурации VRP</vt:lpstr>
      <vt:lpstr>Порядок конфигурации (1)</vt:lpstr>
      <vt:lpstr>Порядок конфигурации (2)</vt:lpstr>
      <vt:lpstr>Проверка конфигурации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Bulinov Angrik</cp:lastModifiedBy>
  <cp:revision>241</cp:revision>
  <dcterms:created xsi:type="dcterms:W3CDTF">2018-11-29T10:16:29Z</dcterms:created>
  <dcterms:modified xsi:type="dcterms:W3CDTF">2021-04-12T15:15:29Z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(3)U6NTSwejyjClXBIgVc86c1Mufn6U9IRJsaCGkPC/rns6RlRUJqlAGwhoI1PRQGEP+iziSS2L
8nqnH51IaCtJ9DWK1AhUvT9k5qC+uiNDEdbudBwBTtFmF64GYwMpjTFO8/bfg/Owlx6geuX7
+Cb41ypHs7+bGOa/2Tn5l9Z3mvpw/HRm9c/eG1EYaKhTENUkZvvcn/nPciy4GWYZae2qS7d9
AFeD3WGIxlexHujIUh</vt:lpwstr>
  </property>
  <property fmtid="{D5CDD505-2E9C-101B-9397-08002B2CF9AE}" pid="3" name="_2015_ms_pID_7253431">
    <vt:lpwstr>qvfVBLdyRQP0TsQzkeMmSofV1Szzf0TPw20ppQ4JZdHv89+pufrJkP
93hFaGkdHhLw/y3M+5dyDKF3JEmYpuCHmadnTnpqZvlmeH6LplI9aIt/zignrMFmuNN73Yfu
Gof75dhS5rDHB43N0Qy09MbK0TgEapaXvmVt4odtZ8POAWjPnwpRF5Yd/WJbFruHFv9a3VUn
Och+4cIHdtlFAxommh4zAR985aBOktr7sxLy</vt:lpwstr>
  </property>
  <property fmtid="{D5CDD505-2E9C-101B-9397-08002B2CF9AE}" pid="4" name="_2015_ms_pID_7253432">
    <vt:lpwstr>dw==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1618209020</vt:lpwstr>
  </property>
</Properties>
</file>